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  <p:sldMasterId id="2147483774" r:id="rId2"/>
    <p:sldMasterId id="2147483822" r:id="rId3"/>
  </p:sldMasterIdLst>
  <p:notesMasterIdLst>
    <p:notesMasterId r:id="rId24"/>
  </p:notesMasterIdLst>
  <p:handoutMasterIdLst>
    <p:handoutMasterId r:id="rId25"/>
  </p:handoutMasterIdLst>
  <p:sldIdLst>
    <p:sldId id="810" r:id="rId4"/>
    <p:sldId id="937" r:id="rId5"/>
    <p:sldId id="962" r:id="rId6"/>
    <p:sldId id="939" r:id="rId7"/>
    <p:sldId id="938" r:id="rId8"/>
    <p:sldId id="941" r:id="rId9"/>
    <p:sldId id="949" r:id="rId10"/>
    <p:sldId id="942" r:id="rId11"/>
    <p:sldId id="943" r:id="rId12"/>
    <p:sldId id="950" r:id="rId13"/>
    <p:sldId id="952" r:id="rId14"/>
    <p:sldId id="953" r:id="rId15"/>
    <p:sldId id="951" r:id="rId16"/>
    <p:sldId id="957" r:id="rId17"/>
    <p:sldId id="958" r:id="rId18"/>
    <p:sldId id="960" r:id="rId19"/>
    <p:sldId id="866" r:id="rId20"/>
    <p:sldId id="935" r:id="rId21"/>
    <p:sldId id="933" r:id="rId22"/>
    <p:sldId id="867" r:id="rId23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ahoma" pitchFamily="34" charset="0"/>
        <a:ea typeface="+mn-ea"/>
        <a:cs typeface="Tahoma" pitchFamily="34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ahoma" pitchFamily="34" charset="0"/>
        <a:ea typeface="+mn-ea"/>
        <a:cs typeface="Tahoma" pitchFamily="34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ahoma" pitchFamily="34" charset="0"/>
        <a:ea typeface="+mn-ea"/>
        <a:cs typeface="Tahoma" pitchFamily="34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ahoma" pitchFamily="34" charset="0"/>
        <a:ea typeface="+mn-ea"/>
        <a:cs typeface="Tahoma" pitchFamily="34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ahoma" pitchFamily="34" charset="0"/>
        <a:ea typeface="+mn-ea"/>
        <a:cs typeface="Tahoma" pitchFamily="34" charset="0"/>
      </a:defRPr>
    </a:lvl5pPr>
    <a:lvl6pPr marL="2286000" algn="l" defTabSz="914400" rtl="0" eaLnBrk="1" latinLnBrk="0" hangingPunct="1">
      <a:defRPr b="1" kern="1200">
        <a:solidFill>
          <a:schemeClr val="bg1"/>
        </a:solidFill>
        <a:latin typeface="Tahoma" pitchFamily="34" charset="0"/>
        <a:ea typeface="+mn-ea"/>
        <a:cs typeface="Tahoma" pitchFamily="34" charset="0"/>
      </a:defRPr>
    </a:lvl6pPr>
    <a:lvl7pPr marL="2743200" algn="l" defTabSz="914400" rtl="0" eaLnBrk="1" latinLnBrk="0" hangingPunct="1">
      <a:defRPr b="1" kern="1200">
        <a:solidFill>
          <a:schemeClr val="bg1"/>
        </a:solidFill>
        <a:latin typeface="Tahoma" pitchFamily="34" charset="0"/>
        <a:ea typeface="+mn-ea"/>
        <a:cs typeface="Tahoma" pitchFamily="34" charset="0"/>
      </a:defRPr>
    </a:lvl7pPr>
    <a:lvl8pPr marL="3200400" algn="l" defTabSz="914400" rtl="0" eaLnBrk="1" latinLnBrk="0" hangingPunct="1">
      <a:defRPr b="1" kern="1200">
        <a:solidFill>
          <a:schemeClr val="bg1"/>
        </a:solidFill>
        <a:latin typeface="Tahoma" pitchFamily="34" charset="0"/>
        <a:ea typeface="+mn-ea"/>
        <a:cs typeface="Tahoma" pitchFamily="34" charset="0"/>
      </a:defRPr>
    </a:lvl8pPr>
    <a:lvl9pPr marL="3657600" algn="l" defTabSz="914400" rtl="0" eaLnBrk="1" latinLnBrk="0" hangingPunct="1">
      <a:defRPr b="1" kern="1200">
        <a:solidFill>
          <a:schemeClr val="bg1"/>
        </a:solidFill>
        <a:latin typeface="Tahoma" pitchFamily="34" charset="0"/>
        <a:ea typeface="+mn-ea"/>
        <a:cs typeface="Tahoma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7A43"/>
    <a:srgbClr val="008B4D"/>
    <a:srgbClr val="93FF93"/>
    <a:srgbClr val="00703D"/>
    <a:srgbClr val="64CA86"/>
    <a:srgbClr val="A71111"/>
    <a:srgbClr val="4D0808"/>
    <a:srgbClr val="BDE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241" autoAdjust="0"/>
    <p:restoredTop sz="91297" autoAdjust="0"/>
  </p:normalViewPr>
  <p:slideViewPr>
    <p:cSldViewPr snapToGrid="0">
      <p:cViewPr>
        <p:scale>
          <a:sx n="80" d="100"/>
          <a:sy n="80" d="100"/>
        </p:scale>
        <p:origin x="-852" y="-72"/>
      </p:cViewPr>
      <p:guideLst>
        <p:guide orient="horz" pos="2160"/>
        <p:guide pos="2744"/>
      </p:guideLst>
    </p:cSldViewPr>
  </p:slideViewPr>
  <p:outlineViewPr>
    <p:cViewPr>
      <p:scale>
        <a:sx n="33" d="100"/>
        <a:sy n="33" d="100"/>
      </p:scale>
      <p:origin x="0" y="94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3126" y="-102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FF3B18-BCAC-4ECD-8118-93DCECF9E85A}" type="doc">
      <dgm:prSet loTypeId="urn:microsoft.com/office/officeart/2005/8/layout/arrow2" loCatId="process" qsTypeId="urn:microsoft.com/office/officeart/2005/8/quickstyle/3d1" qsCatId="3D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206EFFE9-CD95-4D29-9B5D-FA0DFB5CB0C8}">
      <dgm:prSet phldrT="[Текст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rtl="0"/>
          <a:r>
            <a:rPr kumimoji="0" lang="ru-RU" sz="1800" b="1" i="0" u="none" strike="noStrike" cap="none" normalizeH="0" baseline="0" dirty="0" smtClean="0">
              <a:ln/>
              <a:solidFill>
                <a:srgbClr val="04762A"/>
              </a:solidFill>
              <a:effectLst/>
              <a:latin typeface="Tahoma" pitchFamily="34" charset="0"/>
            </a:rPr>
            <a:t>Год основания</a:t>
          </a:r>
          <a:endParaRPr lang="ru-RU" sz="1800" b="1" dirty="0">
            <a:solidFill>
              <a:srgbClr val="04762A"/>
            </a:solidFill>
          </a:endParaRPr>
        </a:p>
      </dgm:t>
    </dgm:pt>
    <dgm:pt modelId="{70DED96A-37A2-44EB-9AF5-5D6F9EB318E2}" type="parTrans" cxnId="{6CC5FA4A-E715-48E4-A707-EA5972BD8277}">
      <dgm:prSet/>
      <dgm:spPr/>
      <dgm:t>
        <a:bodyPr/>
        <a:lstStyle/>
        <a:p>
          <a:endParaRPr lang="ru-RU"/>
        </a:p>
      </dgm:t>
    </dgm:pt>
    <dgm:pt modelId="{6BF231E3-9C02-48D0-ADDB-6A74656C11E3}" type="sibTrans" cxnId="{6CC5FA4A-E715-48E4-A707-EA5972BD8277}">
      <dgm:prSet/>
      <dgm:spPr/>
      <dgm:t>
        <a:bodyPr/>
        <a:lstStyle/>
        <a:p>
          <a:endParaRPr lang="ru-RU"/>
        </a:p>
      </dgm:t>
    </dgm:pt>
    <dgm:pt modelId="{13DE7657-A7A4-4A86-A540-9DCEBE39F4AE}">
      <dgm:prSet phldrT="[Текст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r>
            <a:rPr lang="ru-RU" sz="1400" dirty="0" smtClean="0"/>
            <a:t>1993</a:t>
          </a:r>
          <a:endParaRPr lang="ru-RU" sz="1400" dirty="0"/>
        </a:p>
      </dgm:t>
    </dgm:pt>
    <dgm:pt modelId="{046C1033-4D69-4DCF-9837-B8E19FFFE11D}" type="parTrans" cxnId="{37931A25-6F6B-4FB0-BE40-ED017A095C43}">
      <dgm:prSet/>
      <dgm:spPr/>
      <dgm:t>
        <a:bodyPr/>
        <a:lstStyle/>
        <a:p>
          <a:endParaRPr lang="ru-RU"/>
        </a:p>
      </dgm:t>
    </dgm:pt>
    <dgm:pt modelId="{902FBE40-7E2E-499C-8BF0-BE5378AC031A}" type="sibTrans" cxnId="{37931A25-6F6B-4FB0-BE40-ED017A095C43}">
      <dgm:prSet/>
      <dgm:spPr/>
      <dgm:t>
        <a:bodyPr/>
        <a:lstStyle/>
        <a:p>
          <a:endParaRPr lang="ru-RU"/>
        </a:p>
      </dgm:t>
    </dgm:pt>
    <dgm:pt modelId="{9C7E4F3F-E741-411D-B102-EE7CBFA5BF79}">
      <dgm:prSet phldrT="[Текст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r>
            <a:rPr kumimoji="0" lang="ru-RU" sz="1800" b="1" i="0" u="none" strike="noStrike" cap="none" normalizeH="0" baseline="0" dirty="0" smtClean="0">
              <a:ln/>
              <a:solidFill>
                <a:srgbClr val="04762A"/>
              </a:solidFill>
              <a:effectLst/>
              <a:latin typeface="Tahoma" pitchFamily="34" charset="0"/>
            </a:rPr>
            <a:t>Сфера деятельности</a:t>
          </a:r>
          <a:endParaRPr lang="ru-RU" sz="1800" b="1" dirty="0">
            <a:solidFill>
              <a:srgbClr val="04762A"/>
            </a:solidFill>
          </a:endParaRPr>
        </a:p>
      </dgm:t>
    </dgm:pt>
    <dgm:pt modelId="{3AAE7325-5EF9-462B-84E7-74A48A2D1315}" type="parTrans" cxnId="{05C17549-2193-4160-8193-DA9DE59E08CD}">
      <dgm:prSet/>
      <dgm:spPr/>
      <dgm:t>
        <a:bodyPr/>
        <a:lstStyle/>
        <a:p>
          <a:endParaRPr lang="ru-RU"/>
        </a:p>
      </dgm:t>
    </dgm:pt>
    <dgm:pt modelId="{AB7B220D-9123-43D9-8FF6-3F3782D5A28B}" type="sibTrans" cxnId="{05C17549-2193-4160-8193-DA9DE59E08CD}">
      <dgm:prSet/>
      <dgm:spPr/>
      <dgm:t>
        <a:bodyPr/>
        <a:lstStyle/>
        <a:p>
          <a:endParaRPr lang="ru-RU"/>
        </a:p>
      </dgm:t>
    </dgm:pt>
    <dgm:pt modelId="{F6F33CDF-B87E-44A7-B49B-05728EFDD5CD}">
      <dgm:prSet phldrT="[Текст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rtl="0"/>
          <a:r>
            <a:rPr kumimoji="0" lang="ru-RU" sz="1400" b="0" i="0" u="none" strike="noStrike" cap="none" normalizeH="0" baseline="0" dirty="0" smtClean="0">
              <a:ln/>
              <a:effectLst/>
              <a:latin typeface="Tahoma" pitchFamily="34" charset="0"/>
            </a:rPr>
            <a:t>Разработка ПО</a:t>
          </a:r>
          <a:endParaRPr lang="ru-RU" sz="1400" dirty="0"/>
        </a:p>
      </dgm:t>
    </dgm:pt>
    <dgm:pt modelId="{9D29D08A-BB74-41B1-AC3F-9410814F6666}" type="parTrans" cxnId="{FB02C353-DD60-4437-AA82-A28331A5C044}">
      <dgm:prSet/>
      <dgm:spPr/>
      <dgm:t>
        <a:bodyPr/>
        <a:lstStyle/>
        <a:p>
          <a:endParaRPr lang="ru-RU"/>
        </a:p>
      </dgm:t>
    </dgm:pt>
    <dgm:pt modelId="{52587B7E-6A94-49B9-AD53-881DE2A828C9}" type="sibTrans" cxnId="{FB02C353-DD60-4437-AA82-A28331A5C044}">
      <dgm:prSet/>
      <dgm:spPr/>
      <dgm:t>
        <a:bodyPr/>
        <a:lstStyle/>
        <a:p>
          <a:endParaRPr lang="ru-RU"/>
        </a:p>
      </dgm:t>
    </dgm:pt>
    <dgm:pt modelId="{0F9B041F-B537-477D-9111-E0DBC5D7CE8E}">
      <dgm:prSet phldrT="[Текст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cap="none" normalizeH="0" baseline="0" dirty="0" smtClean="0">
              <a:ln/>
              <a:solidFill>
                <a:srgbClr val="04762A"/>
              </a:solidFill>
              <a:effectLst/>
              <a:latin typeface="Tahoma" pitchFamily="34" charset="0"/>
            </a:rPr>
            <a:t>Отрасли</a:t>
          </a:r>
          <a:endParaRPr lang="ru-RU" sz="1800" b="1" dirty="0">
            <a:solidFill>
              <a:srgbClr val="04762A"/>
            </a:solidFill>
          </a:endParaRPr>
        </a:p>
      </dgm:t>
    </dgm:pt>
    <dgm:pt modelId="{278AD77E-33F4-4044-952B-70164A08C919}" type="parTrans" cxnId="{C82915A3-C212-475A-B87C-04D436F4A0A2}">
      <dgm:prSet/>
      <dgm:spPr/>
      <dgm:t>
        <a:bodyPr/>
        <a:lstStyle/>
        <a:p>
          <a:endParaRPr lang="ru-RU"/>
        </a:p>
      </dgm:t>
    </dgm:pt>
    <dgm:pt modelId="{CB83F008-2B15-4C60-BF1B-9DDA27583D65}" type="sibTrans" cxnId="{C82915A3-C212-475A-B87C-04D436F4A0A2}">
      <dgm:prSet/>
      <dgm:spPr/>
      <dgm:t>
        <a:bodyPr/>
        <a:lstStyle/>
        <a:p>
          <a:endParaRPr lang="ru-RU"/>
        </a:p>
      </dgm:t>
    </dgm:pt>
    <dgm:pt modelId="{02844685-43C7-49FD-9C27-D37E9A9344FD}">
      <dgm:prSet phldrT="[Текст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marL="93663" indent="-93663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kumimoji="0" lang="ru-RU" sz="1400" b="0" i="0" u="none" strike="noStrike" cap="none" normalizeH="0" baseline="0" dirty="0" smtClean="0">
              <a:ln/>
              <a:effectLst/>
              <a:latin typeface="Tahoma" pitchFamily="34" charset="0"/>
            </a:rPr>
            <a:t>Промышленные предприятия</a:t>
          </a:r>
          <a:endParaRPr lang="ru-RU" sz="1400" dirty="0"/>
        </a:p>
      </dgm:t>
    </dgm:pt>
    <dgm:pt modelId="{3AB05ECB-ED38-4D1A-8C01-E27B194A104B}" type="parTrans" cxnId="{80E9A11C-B84A-40AF-856E-3D8698710C3C}">
      <dgm:prSet/>
      <dgm:spPr/>
      <dgm:t>
        <a:bodyPr/>
        <a:lstStyle/>
        <a:p>
          <a:endParaRPr lang="ru-RU"/>
        </a:p>
      </dgm:t>
    </dgm:pt>
    <dgm:pt modelId="{3BC4736F-CCDA-472B-B848-76A6663CD9C0}" type="sibTrans" cxnId="{80E9A11C-B84A-40AF-856E-3D8698710C3C}">
      <dgm:prSet/>
      <dgm:spPr/>
      <dgm:t>
        <a:bodyPr/>
        <a:lstStyle/>
        <a:p>
          <a:endParaRPr lang="ru-RU"/>
        </a:p>
      </dgm:t>
    </dgm:pt>
    <dgm:pt modelId="{EE311648-90B6-46F0-B510-F3204B604062}">
      <dgm:prSet phldrT="[Текст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rtl="0"/>
          <a:r>
            <a:rPr kumimoji="0" lang="ru-RU" sz="1400" b="0" i="0" u="none" strike="noStrike" cap="none" normalizeH="0" baseline="0" dirty="0" smtClean="0">
              <a:ln/>
              <a:effectLst/>
              <a:latin typeface="Tahoma" pitchFamily="34" charset="0"/>
            </a:rPr>
            <a:t>Консалтинг</a:t>
          </a:r>
          <a:endParaRPr lang="ru-RU" sz="1400" dirty="0"/>
        </a:p>
      </dgm:t>
    </dgm:pt>
    <dgm:pt modelId="{08E1ECC7-83FD-48B3-A88D-3E05CD1A8E56}" type="parTrans" cxnId="{5A2B2A74-FC1C-4CDA-8539-E3529CD3F2B8}">
      <dgm:prSet/>
      <dgm:spPr/>
      <dgm:t>
        <a:bodyPr/>
        <a:lstStyle/>
        <a:p>
          <a:endParaRPr lang="ru-RU"/>
        </a:p>
      </dgm:t>
    </dgm:pt>
    <dgm:pt modelId="{04D78FEB-18A4-42C3-9F38-11C742203128}" type="sibTrans" cxnId="{5A2B2A74-FC1C-4CDA-8539-E3529CD3F2B8}">
      <dgm:prSet/>
      <dgm:spPr/>
      <dgm:t>
        <a:bodyPr/>
        <a:lstStyle/>
        <a:p>
          <a:endParaRPr lang="ru-RU"/>
        </a:p>
      </dgm:t>
    </dgm:pt>
    <dgm:pt modelId="{36DAC989-DBC8-4A92-87DA-E8D3753160CD}">
      <dgm:prSet phldrT="[Текст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rtl="0"/>
          <a:r>
            <a:rPr kumimoji="0" lang="ru-RU" sz="1400" b="0" i="0" u="none" strike="noStrike" cap="none" normalizeH="0" baseline="0" dirty="0" smtClean="0">
              <a:ln/>
              <a:effectLst/>
              <a:latin typeface="Tahoma" pitchFamily="34" charset="0"/>
            </a:rPr>
            <a:t>Системная интеграция</a:t>
          </a:r>
          <a:endParaRPr lang="ru-RU" sz="1400" dirty="0"/>
        </a:p>
      </dgm:t>
    </dgm:pt>
    <dgm:pt modelId="{D2352CDC-F411-481E-B48B-D23A8EAE747E}" type="parTrans" cxnId="{63BC38DF-BC9E-4126-8B91-B26F82AE4608}">
      <dgm:prSet/>
      <dgm:spPr/>
      <dgm:t>
        <a:bodyPr/>
        <a:lstStyle/>
        <a:p>
          <a:endParaRPr lang="ru-RU"/>
        </a:p>
      </dgm:t>
    </dgm:pt>
    <dgm:pt modelId="{5448F87E-5A25-434B-9576-A35FA47C4F7F}" type="sibTrans" cxnId="{63BC38DF-BC9E-4126-8B91-B26F82AE4608}">
      <dgm:prSet/>
      <dgm:spPr/>
      <dgm:t>
        <a:bodyPr/>
        <a:lstStyle/>
        <a:p>
          <a:endParaRPr lang="ru-RU"/>
        </a:p>
      </dgm:t>
    </dgm:pt>
    <dgm:pt modelId="{1C7FDC8B-8ECC-4973-A4D9-BE200D37381E}">
      <dgm:prSet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cap="none" normalizeH="0" baseline="0" dirty="0" smtClean="0">
              <a:ln/>
              <a:solidFill>
                <a:srgbClr val="04762A"/>
              </a:solidFill>
              <a:effectLst/>
              <a:latin typeface="Tahoma" pitchFamily="34" charset="0"/>
            </a:rPr>
            <a:t>Офисы</a:t>
          </a:r>
        </a:p>
      </dgm:t>
    </dgm:pt>
    <dgm:pt modelId="{EA21B3C6-7AD3-4599-89F4-1852C6E93ADB}" type="parTrans" cxnId="{D1FA49C3-A8B8-40C8-9FED-AF44AB682263}">
      <dgm:prSet/>
      <dgm:spPr/>
      <dgm:t>
        <a:bodyPr/>
        <a:lstStyle/>
        <a:p>
          <a:endParaRPr lang="ru-RU"/>
        </a:p>
      </dgm:t>
    </dgm:pt>
    <dgm:pt modelId="{85850D60-5084-4020-A356-FB2B7B5F3494}" type="sibTrans" cxnId="{D1FA49C3-A8B8-40C8-9FED-AF44AB682263}">
      <dgm:prSet/>
      <dgm:spPr/>
      <dgm:t>
        <a:bodyPr/>
        <a:lstStyle/>
        <a:p>
          <a:endParaRPr lang="ru-RU"/>
        </a:p>
      </dgm:t>
    </dgm:pt>
    <dgm:pt modelId="{0153898E-187F-4D0B-AEB4-360C25FF7969}">
      <dgm:prSet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marL="180975" marR="0" indent="-180975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0" i="0" u="none" strike="noStrike" cap="none" normalizeH="0" baseline="0" dirty="0" smtClean="0">
              <a:ln/>
              <a:effectLst/>
              <a:latin typeface="Tahoma" pitchFamily="34" charset="0"/>
            </a:rPr>
            <a:t>Минск (Беларусь)</a:t>
          </a:r>
        </a:p>
      </dgm:t>
    </dgm:pt>
    <dgm:pt modelId="{4A1E3CC1-8E26-4936-ACE1-395B649D3444}" type="parTrans" cxnId="{A721E740-85BB-4511-92B5-07CD46CCE838}">
      <dgm:prSet/>
      <dgm:spPr/>
      <dgm:t>
        <a:bodyPr/>
        <a:lstStyle/>
        <a:p>
          <a:endParaRPr lang="ru-RU"/>
        </a:p>
      </dgm:t>
    </dgm:pt>
    <dgm:pt modelId="{93385296-3426-49D4-B87B-6DADFF21A8F6}" type="sibTrans" cxnId="{A721E740-85BB-4511-92B5-07CD46CCE838}">
      <dgm:prSet/>
      <dgm:spPr/>
      <dgm:t>
        <a:bodyPr/>
        <a:lstStyle/>
        <a:p>
          <a:endParaRPr lang="ru-RU"/>
        </a:p>
      </dgm:t>
    </dgm:pt>
    <dgm:pt modelId="{6A4D2B01-6A39-451A-AA36-57C1157F34A7}">
      <dgm:prSet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rtl="0"/>
          <a:r>
            <a:rPr kumimoji="0" lang="ru-RU" sz="1800" b="1" i="0" u="none" strike="noStrike" cap="none" normalizeH="0" baseline="0" dirty="0" smtClean="0">
              <a:ln/>
              <a:solidFill>
                <a:srgbClr val="04762A"/>
              </a:solidFill>
              <a:effectLst/>
              <a:latin typeface="Tahoma" pitchFamily="34" charset="0"/>
            </a:rPr>
            <a:t>География деятельности</a:t>
          </a:r>
          <a:endParaRPr lang="ru-RU" sz="1800" b="1" dirty="0">
            <a:solidFill>
              <a:srgbClr val="04762A"/>
            </a:solidFill>
          </a:endParaRPr>
        </a:p>
      </dgm:t>
    </dgm:pt>
    <dgm:pt modelId="{380B3EF7-ED5B-4665-92B0-B132DB3F2361}" type="parTrans" cxnId="{9EDEB1C0-6FB7-4FCA-984C-4ACF88FB4CE3}">
      <dgm:prSet/>
      <dgm:spPr/>
      <dgm:t>
        <a:bodyPr/>
        <a:lstStyle/>
        <a:p>
          <a:endParaRPr lang="ru-RU"/>
        </a:p>
      </dgm:t>
    </dgm:pt>
    <dgm:pt modelId="{D729F779-2DE7-49E6-9515-C0CF5CC8D346}" type="sibTrans" cxnId="{9EDEB1C0-6FB7-4FCA-984C-4ACF88FB4CE3}">
      <dgm:prSet/>
      <dgm:spPr/>
      <dgm:t>
        <a:bodyPr/>
        <a:lstStyle/>
        <a:p>
          <a:endParaRPr lang="ru-RU"/>
        </a:p>
      </dgm:t>
    </dgm:pt>
    <dgm:pt modelId="{6C01466E-4FDF-49CE-AC47-07F927E24F3D}">
      <dgm:prSet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rtl="0"/>
          <a:r>
            <a:rPr kumimoji="0" lang="ru-RU" sz="1400" b="0" i="0" u="none" strike="noStrike" cap="none" normalizeH="0" baseline="0" dirty="0" smtClean="0">
              <a:ln/>
              <a:effectLst/>
              <a:latin typeface="Tahoma" pitchFamily="34" charset="0"/>
            </a:rPr>
            <a:t>Внутренний рынок</a:t>
          </a:r>
          <a:r>
            <a:rPr kumimoji="0" lang="en-US" sz="1400" b="0" i="0" u="none" strike="noStrike" cap="none" normalizeH="0" baseline="0" dirty="0" smtClean="0">
              <a:ln/>
              <a:effectLst/>
              <a:latin typeface="Tahoma" pitchFamily="34" charset="0"/>
            </a:rPr>
            <a:t> </a:t>
          </a:r>
          <a:r>
            <a:rPr kumimoji="0" lang="ru-RU" sz="1400" b="0" i="0" u="none" strike="noStrike" cap="none" normalizeH="0" baseline="0" dirty="0" smtClean="0">
              <a:ln/>
              <a:effectLst/>
              <a:latin typeface="Tahoma" pitchFamily="34" charset="0"/>
            </a:rPr>
            <a:t>Республики Беларусь</a:t>
          </a:r>
          <a:endParaRPr lang="ru-RU" sz="1400" dirty="0"/>
        </a:p>
      </dgm:t>
    </dgm:pt>
    <dgm:pt modelId="{F630A133-054C-4A04-B9DE-4C56E961B2BC}" type="parTrans" cxnId="{66081F1C-E210-46DA-A8D3-5D1FFF4FC148}">
      <dgm:prSet/>
      <dgm:spPr/>
      <dgm:t>
        <a:bodyPr/>
        <a:lstStyle/>
        <a:p>
          <a:endParaRPr lang="ru-RU"/>
        </a:p>
      </dgm:t>
    </dgm:pt>
    <dgm:pt modelId="{BA803689-E747-4A8D-B435-A1360E014FDD}" type="sibTrans" cxnId="{66081F1C-E210-46DA-A8D3-5D1FFF4FC148}">
      <dgm:prSet/>
      <dgm:spPr/>
      <dgm:t>
        <a:bodyPr/>
        <a:lstStyle/>
        <a:p>
          <a:endParaRPr lang="ru-RU"/>
        </a:p>
      </dgm:t>
    </dgm:pt>
    <dgm:pt modelId="{9630B34E-C345-4717-A5C9-541086FCF128}">
      <dgm:prSet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rtl="0"/>
          <a:r>
            <a:rPr kumimoji="0" lang="ru-RU" sz="1400" b="0" i="0" u="none" strike="noStrike" cap="none" normalizeH="0" baseline="0" dirty="0" smtClean="0">
              <a:ln/>
              <a:effectLst/>
              <a:latin typeface="Tahoma" pitchFamily="34" charset="0"/>
            </a:rPr>
            <a:t>Страны СНГ</a:t>
          </a:r>
          <a:endParaRPr lang="ru-RU" sz="1400" dirty="0"/>
        </a:p>
      </dgm:t>
    </dgm:pt>
    <dgm:pt modelId="{2EFEFCC7-6290-4561-8159-98E8914A879B}" type="parTrans" cxnId="{0D6AE994-AED0-43E7-A71B-C85F923129B4}">
      <dgm:prSet/>
      <dgm:spPr/>
      <dgm:t>
        <a:bodyPr/>
        <a:lstStyle/>
        <a:p>
          <a:endParaRPr lang="ru-RU"/>
        </a:p>
      </dgm:t>
    </dgm:pt>
    <dgm:pt modelId="{76E53454-F6DD-4C08-8B0D-D56478FA161C}" type="sibTrans" cxnId="{0D6AE994-AED0-43E7-A71B-C85F923129B4}">
      <dgm:prSet/>
      <dgm:spPr/>
      <dgm:t>
        <a:bodyPr/>
        <a:lstStyle/>
        <a:p>
          <a:endParaRPr lang="ru-RU"/>
        </a:p>
      </dgm:t>
    </dgm:pt>
    <dgm:pt modelId="{492926FF-BAE7-415A-84C5-15AD7A872D38}">
      <dgm:prSet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rtl="0"/>
          <a:r>
            <a:rPr kumimoji="0" lang="ru-RU" sz="1400" b="0" i="0" u="none" strike="noStrike" cap="none" normalizeH="0" baseline="0" dirty="0" smtClean="0">
              <a:ln/>
              <a:effectLst/>
              <a:latin typeface="Tahoma" pitchFamily="34" charset="0"/>
            </a:rPr>
            <a:t>Страны дальнего зарубежья</a:t>
          </a:r>
          <a:endParaRPr lang="ru-RU" sz="1400" dirty="0"/>
        </a:p>
      </dgm:t>
    </dgm:pt>
    <dgm:pt modelId="{5CFD4496-A9D7-47AB-9ACB-2989E771D78F}" type="parTrans" cxnId="{07D0A328-A356-437D-9622-7E748511B409}">
      <dgm:prSet/>
      <dgm:spPr/>
      <dgm:t>
        <a:bodyPr/>
        <a:lstStyle/>
        <a:p>
          <a:endParaRPr lang="ru-RU"/>
        </a:p>
      </dgm:t>
    </dgm:pt>
    <dgm:pt modelId="{6C8E635F-5A9E-44AA-8D7E-A712E906260A}" type="sibTrans" cxnId="{07D0A328-A356-437D-9622-7E748511B409}">
      <dgm:prSet/>
      <dgm:spPr/>
      <dgm:t>
        <a:bodyPr/>
        <a:lstStyle/>
        <a:p>
          <a:endParaRPr lang="ru-RU"/>
        </a:p>
      </dgm:t>
    </dgm:pt>
    <dgm:pt modelId="{A00ADD4D-6F27-4299-BDF5-0F7C5F820257}">
      <dgm:prSet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marL="180975" marR="0" indent="-180975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0" i="0" u="none" strike="noStrike" cap="none" normalizeH="0" baseline="0" dirty="0" smtClean="0">
              <a:ln/>
              <a:effectLst/>
              <a:latin typeface="Tahoma" pitchFamily="34" charset="0"/>
            </a:rPr>
            <a:t>Вильнюс (Литва)</a:t>
          </a:r>
        </a:p>
      </dgm:t>
    </dgm:pt>
    <dgm:pt modelId="{C734E886-34EA-4A41-BE63-E68F142FADA2}" type="parTrans" cxnId="{9F3E9F80-65B8-4FF2-BF8F-8A32E0882A33}">
      <dgm:prSet/>
      <dgm:spPr/>
      <dgm:t>
        <a:bodyPr/>
        <a:lstStyle/>
        <a:p>
          <a:endParaRPr lang="ru-RU"/>
        </a:p>
      </dgm:t>
    </dgm:pt>
    <dgm:pt modelId="{A7D722E8-6EBC-4DA2-B296-354B92ADDBFE}" type="sibTrans" cxnId="{9F3E9F80-65B8-4FF2-BF8F-8A32E0882A33}">
      <dgm:prSet/>
      <dgm:spPr/>
      <dgm:t>
        <a:bodyPr/>
        <a:lstStyle/>
        <a:p>
          <a:endParaRPr lang="ru-RU"/>
        </a:p>
      </dgm:t>
    </dgm:pt>
    <dgm:pt modelId="{A7C4D156-3EBD-40F1-80DA-E9DD26D637E0}">
      <dgm:prSet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marL="180975" marR="0" indent="-180975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0" i="0" u="none" strike="noStrike" cap="none" normalizeH="0" baseline="0" dirty="0" smtClean="0">
              <a:ln/>
              <a:effectLst/>
              <a:latin typeface="Tahoma" pitchFamily="34" charset="0"/>
            </a:rPr>
            <a:t>Ашхабад (Туркменистан)           </a:t>
          </a:r>
        </a:p>
      </dgm:t>
    </dgm:pt>
    <dgm:pt modelId="{F7986DC8-2126-4FBB-A049-90FB5E985437}" type="parTrans" cxnId="{35FAC37A-564E-46AC-B0DD-46516D842487}">
      <dgm:prSet/>
      <dgm:spPr/>
      <dgm:t>
        <a:bodyPr/>
        <a:lstStyle/>
        <a:p>
          <a:endParaRPr lang="ru-RU"/>
        </a:p>
      </dgm:t>
    </dgm:pt>
    <dgm:pt modelId="{A33C8A6C-E224-41FD-AE13-2282EA0E85A8}" type="sibTrans" cxnId="{35FAC37A-564E-46AC-B0DD-46516D842487}">
      <dgm:prSet/>
      <dgm:spPr/>
      <dgm:t>
        <a:bodyPr/>
        <a:lstStyle/>
        <a:p>
          <a:endParaRPr lang="ru-RU"/>
        </a:p>
      </dgm:t>
    </dgm:pt>
    <dgm:pt modelId="{24C8B9C2-A065-4963-8207-889B35A275B1}">
      <dgm:prSet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marL="180975" marR="0" indent="-180975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0" i="0" u="none" strike="noStrike" cap="none" normalizeH="0" baseline="0" dirty="0" smtClean="0">
              <a:ln/>
              <a:effectLst/>
              <a:latin typeface="Tahoma" pitchFamily="34" charset="0"/>
            </a:rPr>
            <a:t>Алматы (Казахстан)</a:t>
          </a:r>
        </a:p>
      </dgm:t>
    </dgm:pt>
    <dgm:pt modelId="{EB67CD58-0F11-4A01-BA3A-33381AC3D1D0}" type="parTrans" cxnId="{AF87AC8A-2F7D-44CD-91DE-666001D730C6}">
      <dgm:prSet/>
      <dgm:spPr/>
      <dgm:t>
        <a:bodyPr/>
        <a:lstStyle/>
        <a:p>
          <a:endParaRPr lang="ru-RU"/>
        </a:p>
      </dgm:t>
    </dgm:pt>
    <dgm:pt modelId="{8FCCA660-9CD3-411C-A514-1B53FFBD8110}" type="sibTrans" cxnId="{AF87AC8A-2F7D-44CD-91DE-666001D730C6}">
      <dgm:prSet/>
      <dgm:spPr/>
      <dgm:t>
        <a:bodyPr/>
        <a:lstStyle/>
        <a:p>
          <a:endParaRPr lang="ru-RU"/>
        </a:p>
      </dgm:t>
    </dgm:pt>
    <dgm:pt modelId="{32D99EB4-A4C4-4C18-9CAA-23847489A67B}">
      <dgm:prSet phldrT="[Текст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marL="93663" indent="-93663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dirty="0" smtClean="0"/>
            <a:t>Банки</a:t>
          </a:r>
          <a:endParaRPr lang="ru-RU" sz="1400" dirty="0"/>
        </a:p>
      </dgm:t>
    </dgm:pt>
    <dgm:pt modelId="{B178A17E-BE9C-48E1-AB05-61ACA47BD85A}" type="parTrans" cxnId="{641D32A8-2113-45B0-A48F-3FA582197F59}">
      <dgm:prSet/>
      <dgm:spPr/>
      <dgm:t>
        <a:bodyPr/>
        <a:lstStyle/>
        <a:p>
          <a:endParaRPr lang="ru-RU"/>
        </a:p>
      </dgm:t>
    </dgm:pt>
    <dgm:pt modelId="{D7AD84F3-581C-4211-939B-950DDDF2B07E}" type="sibTrans" cxnId="{641D32A8-2113-45B0-A48F-3FA582197F59}">
      <dgm:prSet/>
      <dgm:spPr/>
      <dgm:t>
        <a:bodyPr/>
        <a:lstStyle/>
        <a:p>
          <a:endParaRPr lang="ru-RU"/>
        </a:p>
      </dgm:t>
    </dgm:pt>
    <dgm:pt modelId="{8B248AB5-5B05-4741-9DCA-3CA2E2020945}">
      <dgm:prSet phldrT="[Текст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marL="93663" indent="-93663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dirty="0" smtClean="0"/>
            <a:t>Финансовый сектор</a:t>
          </a:r>
          <a:endParaRPr lang="ru-RU" sz="1400" dirty="0"/>
        </a:p>
      </dgm:t>
    </dgm:pt>
    <dgm:pt modelId="{C3DD9DF8-079B-4C3D-A9B2-5A2F717CA862}" type="parTrans" cxnId="{2B4FEDE3-1561-4919-A5DC-EFA6EC80A520}">
      <dgm:prSet/>
      <dgm:spPr/>
      <dgm:t>
        <a:bodyPr/>
        <a:lstStyle/>
        <a:p>
          <a:endParaRPr lang="ru-RU"/>
        </a:p>
      </dgm:t>
    </dgm:pt>
    <dgm:pt modelId="{72566FB6-E502-48C8-AD65-B55D6C3B4677}" type="sibTrans" cxnId="{2B4FEDE3-1561-4919-A5DC-EFA6EC80A520}">
      <dgm:prSet/>
      <dgm:spPr/>
      <dgm:t>
        <a:bodyPr/>
        <a:lstStyle/>
        <a:p>
          <a:endParaRPr lang="ru-RU"/>
        </a:p>
      </dgm:t>
    </dgm:pt>
    <dgm:pt modelId="{D1972D18-CBD2-4177-9ECB-DBFE932C204E}">
      <dgm:prSet phldrT="[Текст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marL="93663" indent="-93663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dirty="0" smtClean="0"/>
            <a:t>Государственные структуры</a:t>
          </a:r>
          <a:endParaRPr lang="ru-RU" sz="1400" dirty="0"/>
        </a:p>
      </dgm:t>
    </dgm:pt>
    <dgm:pt modelId="{1BC73D6F-470C-451C-A81A-C3FAC03A7453}" type="parTrans" cxnId="{CAC6D1F3-3B21-43D4-A052-6DD205BE5703}">
      <dgm:prSet/>
      <dgm:spPr/>
      <dgm:t>
        <a:bodyPr/>
        <a:lstStyle/>
        <a:p>
          <a:endParaRPr lang="ru-RU"/>
        </a:p>
      </dgm:t>
    </dgm:pt>
    <dgm:pt modelId="{5DD537EC-FEAA-4837-8DC8-61817A14D4C3}" type="sibTrans" cxnId="{CAC6D1F3-3B21-43D4-A052-6DD205BE5703}">
      <dgm:prSet/>
      <dgm:spPr/>
      <dgm:t>
        <a:bodyPr/>
        <a:lstStyle/>
        <a:p>
          <a:endParaRPr lang="ru-RU"/>
        </a:p>
      </dgm:t>
    </dgm:pt>
    <dgm:pt modelId="{7D87E13B-86BB-4DD8-9352-60F77A1A4EF1}" type="pres">
      <dgm:prSet presAssocID="{B3FF3B18-BCAC-4ECD-8118-93DCECF9E85A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0BF03C-5BE6-43A1-ADAA-D678B2FBF94E}" type="pres">
      <dgm:prSet presAssocID="{B3FF3B18-BCAC-4ECD-8118-93DCECF9E85A}" presName="arrow" presStyleLbl="bgShp" presStyleIdx="0" presStyleCnt="1" custScaleY="79627" custLinFactNeighborY="-1488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scene3d>
          <a:camera prst="orthographicFront"/>
          <a:lightRig rig="flat" dir="t"/>
        </a:scene3d>
        <a:sp3d z="-190500" extrusionH="12700">
          <a:bevelT w="50800" h="50800"/>
        </a:sp3d>
      </dgm:spPr>
    </dgm:pt>
    <dgm:pt modelId="{A5A2753D-B994-4082-9733-9F1683AA7FF6}" type="pres">
      <dgm:prSet presAssocID="{B3FF3B18-BCAC-4ECD-8118-93DCECF9E85A}" presName="arrowDiagram5" presStyleCnt="0"/>
      <dgm:spPr>
        <a:scene3d>
          <a:camera prst="orthographicFront"/>
          <a:lightRig rig="threePt" dir="t"/>
        </a:scene3d>
        <a:sp3d/>
      </dgm:spPr>
    </dgm:pt>
    <dgm:pt modelId="{7E15658F-F6F6-4B43-9DB6-1F66AFD251EC}" type="pres">
      <dgm:prSet presAssocID="{206EFFE9-CD95-4D29-9B5D-FA0DFB5CB0C8}" presName="bullet5a" presStyleLbl="node1" presStyleIdx="0" presStyleCnt="5" custLinFactY="-35295" custLinFactNeighborX="-40494" custLinFactNeighborY="-100000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scene3d>
          <a:camera prst="orthographicFront"/>
          <a:lightRig rig="flat" dir="t"/>
        </a:scene3d>
        <a:sp3d>
          <a:bevelT w="120900" h="88900"/>
          <a:bevelB w="88900" h="31750" prst="angle"/>
        </a:sp3d>
      </dgm:spPr>
    </dgm:pt>
    <dgm:pt modelId="{39185663-36E0-4680-8181-D50A7654AB04}" type="pres">
      <dgm:prSet presAssocID="{206EFFE9-CD95-4D29-9B5D-FA0DFB5CB0C8}" presName="textBox5a" presStyleLbl="revTx" presStyleIdx="0" presStyleCnt="5" custScaleX="122376" custScaleY="66166" custLinFactNeighborX="-46415" custLinFactNeighborY="10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C48016-D311-486D-8E23-7D70FDAB807E}" type="pres">
      <dgm:prSet presAssocID="{9C7E4F3F-E741-411D-B102-EE7CBFA5BF79}" presName="bullet5b" presStyleLbl="node1" presStyleIdx="1" presStyleCnt="5" custLinFactNeighborY="-19403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scene3d>
          <a:camera prst="orthographicFront"/>
          <a:lightRig rig="flat" dir="t"/>
        </a:scene3d>
        <a:sp3d>
          <a:bevelT w="120900" h="88900"/>
          <a:bevelB w="88900" h="31750" prst="angle"/>
        </a:sp3d>
      </dgm:spPr>
    </dgm:pt>
    <dgm:pt modelId="{6B2B3EFA-AE5B-4F8E-AE7A-449CF590FE19}" type="pres">
      <dgm:prSet presAssocID="{9C7E4F3F-E741-411D-B102-EE7CBFA5BF79}" presName="textBox5b" presStyleLbl="revTx" presStyleIdx="1" presStyleCnt="5" custScaleX="136722" custScaleY="66092" custLinFactNeighborX="-7678" custLinFactNeighborY="38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2BCAA2-5844-464C-A1FE-4A379867A027}" type="pres">
      <dgm:prSet presAssocID="{0F9B041F-B537-477D-9111-E0DBC5D7CE8E}" presName="bullet5c" presStyleLbl="node1" presStyleIdx="2" presStyleCnt="5" custLinFactNeighborY="26680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scene3d>
          <a:camera prst="orthographicFront"/>
          <a:lightRig rig="flat" dir="t"/>
        </a:scene3d>
        <a:sp3d>
          <a:bevelT w="120900" h="88900"/>
          <a:bevelB w="88900" h="31750" prst="angle"/>
        </a:sp3d>
      </dgm:spPr>
    </dgm:pt>
    <dgm:pt modelId="{9AF34256-E70C-4988-8A1C-E081AABAC087}" type="pres">
      <dgm:prSet presAssocID="{0F9B041F-B537-477D-9111-E0DBC5D7CE8E}" presName="textBox5c" presStyleLbl="revTx" presStyleIdx="2" presStyleCnt="5" custScaleX="106767" custScaleY="63833" custLinFactNeighborX="-61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1EC4C3-8308-4E47-A7F8-2178469F7C16}" type="pres">
      <dgm:prSet presAssocID="{1C7FDC8B-8ECC-4973-A4D9-BE200D37381E}" presName="bullet5d" presStyleLbl="node1" presStyleIdx="3" presStyleCnt="5" custLinFactNeighborY="43188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scene3d>
          <a:camera prst="orthographicFront"/>
          <a:lightRig rig="flat" dir="t"/>
        </a:scene3d>
        <a:sp3d>
          <a:bevelT w="120900" h="88900"/>
          <a:bevelB w="88900" h="31750" prst="angle"/>
        </a:sp3d>
      </dgm:spPr>
    </dgm:pt>
    <dgm:pt modelId="{61F5B171-A0DA-4548-8DAD-A64046267FEF}" type="pres">
      <dgm:prSet presAssocID="{1C7FDC8B-8ECC-4973-A4D9-BE200D37381E}" presName="textBox5d" presStyleLbl="revTx" presStyleIdx="3" presStyleCnt="5" custScaleX="133711" custScaleY="63841" custLinFactNeighborX="-2980" custLinFactNeighborY="2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7538D5-0F0B-420D-838A-FF5FDDDD64B2}" type="pres">
      <dgm:prSet presAssocID="{6A4D2B01-6A39-451A-AA36-57C1157F34A7}" presName="bullet5e" presStyleLbl="node1" presStyleIdx="4" presStyleCnt="5" custLinFactNeighborX="2947" custLinFactNeighborY="39789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scene3d>
          <a:camera prst="orthographicFront"/>
          <a:lightRig rig="flat" dir="t"/>
        </a:scene3d>
        <a:sp3d>
          <a:bevelT w="120900" h="88900"/>
          <a:bevelB w="88900" h="31750" prst="angle"/>
        </a:sp3d>
      </dgm:spPr>
    </dgm:pt>
    <dgm:pt modelId="{0C058B28-E501-436E-85D3-1217D28235E1}" type="pres">
      <dgm:prSet presAssocID="{6A4D2B01-6A39-451A-AA36-57C1157F34A7}" presName="textBox5e" presStyleLbl="revTx" presStyleIdx="4" presStyleCnt="5" custScaleX="120752" custScaleY="32919" custLinFactNeighborX="-51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C5FA4A-E715-48E4-A707-EA5972BD8277}" srcId="{B3FF3B18-BCAC-4ECD-8118-93DCECF9E85A}" destId="{206EFFE9-CD95-4D29-9B5D-FA0DFB5CB0C8}" srcOrd="0" destOrd="0" parTransId="{70DED96A-37A2-44EB-9AF5-5D6F9EB318E2}" sibTransId="{6BF231E3-9C02-48D0-ADDB-6A74656C11E3}"/>
    <dgm:cxn modelId="{F67795C6-6F88-490C-82BA-321510E3D788}" type="presOf" srcId="{A00ADD4D-6F27-4299-BDF5-0F7C5F820257}" destId="{61F5B171-A0DA-4548-8DAD-A64046267FEF}" srcOrd="0" destOrd="4" presId="urn:microsoft.com/office/officeart/2005/8/layout/arrow2"/>
    <dgm:cxn modelId="{C0B09E4D-F656-438B-98EA-90AA1EB093C2}" type="presOf" srcId="{6C01466E-4FDF-49CE-AC47-07F927E24F3D}" destId="{0C058B28-E501-436E-85D3-1217D28235E1}" srcOrd="0" destOrd="1" presId="urn:microsoft.com/office/officeart/2005/8/layout/arrow2"/>
    <dgm:cxn modelId="{ADD06C2A-A000-4A07-9F09-0DD674BDE476}" type="presOf" srcId="{EE311648-90B6-46F0-B510-F3204B604062}" destId="{6B2B3EFA-AE5B-4F8E-AE7A-449CF590FE19}" srcOrd="0" destOrd="2" presId="urn:microsoft.com/office/officeart/2005/8/layout/arrow2"/>
    <dgm:cxn modelId="{05C17549-2193-4160-8193-DA9DE59E08CD}" srcId="{B3FF3B18-BCAC-4ECD-8118-93DCECF9E85A}" destId="{9C7E4F3F-E741-411D-B102-EE7CBFA5BF79}" srcOrd="1" destOrd="0" parTransId="{3AAE7325-5EF9-462B-84E7-74A48A2D1315}" sibTransId="{AB7B220D-9123-43D9-8FF6-3F3782D5A28B}"/>
    <dgm:cxn modelId="{C82915A3-C212-475A-B87C-04D436F4A0A2}" srcId="{B3FF3B18-BCAC-4ECD-8118-93DCECF9E85A}" destId="{0F9B041F-B537-477D-9111-E0DBC5D7CE8E}" srcOrd="2" destOrd="0" parTransId="{278AD77E-33F4-4044-952B-70164A08C919}" sibTransId="{CB83F008-2B15-4C60-BF1B-9DDA27583D65}"/>
    <dgm:cxn modelId="{CE6A5D92-F3D6-4E4B-BC42-0F13C12445A3}" type="presOf" srcId="{0F9B041F-B537-477D-9111-E0DBC5D7CE8E}" destId="{9AF34256-E70C-4988-8A1C-E081AABAC087}" srcOrd="0" destOrd="0" presId="urn:microsoft.com/office/officeart/2005/8/layout/arrow2"/>
    <dgm:cxn modelId="{E89775AA-86C4-4FDF-8F96-9EEEDB1B2041}" type="presOf" srcId="{B3FF3B18-BCAC-4ECD-8118-93DCECF9E85A}" destId="{7D87E13B-86BB-4DD8-9352-60F77A1A4EF1}" srcOrd="0" destOrd="0" presId="urn:microsoft.com/office/officeart/2005/8/layout/arrow2"/>
    <dgm:cxn modelId="{B91DCC13-C052-4094-91A1-BA0017C84255}" type="presOf" srcId="{206EFFE9-CD95-4D29-9B5D-FA0DFB5CB0C8}" destId="{39185663-36E0-4680-8181-D50A7654AB04}" srcOrd="0" destOrd="0" presId="urn:microsoft.com/office/officeart/2005/8/layout/arrow2"/>
    <dgm:cxn modelId="{2B4FEDE3-1561-4919-A5DC-EFA6EC80A520}" srcId="{0F9B041F-B537-477D-9111-E0DBC5D7CE8E}" destId="{8B248AB5-5B05-4741-9DCA-3CA2E2020945}" srcOrd="1" destOrd="0" parTransId="{C3DD9DF8-079B-4C3D-A9B2-5A2F717CA862}" sibTransId="{72566FB6-E502-48C8-AD65-B55D6C3B4677}"/>
    <dgm:cxn modelId="{F8045CC3-10F7-45E5-A149-D2BFBE1EFE11}" type="presOf" srcId="{A7C4D156-3EBD-40F1-80DA-E9DD26D637E0}" destId="{61F5B171-A0DA-4548-8DAD-A64046267FEF}" srcOrd="0" destOrd="3" presId="urn:microsoft.com/office/officeart/2005/8/layout/arrow2"/>
    <dgm:cxn modelId="{61DCB287-5920-45C7-BEF7-770673FD2468}" type="presOf" srcId="{D1972D18-CBD2-4177-9ECB-DBFE932C204E}" destId="{9AF34256-E70C-4988-8A1C-E081AABAC087}" srcOrd="0" destOrd="3" presId="urn:microsoft.com/office/officeart/2005/8/layout/arrow2"/>
    <dgm:cxn modelId="{B491D9BC-D826-4A62-BE7E-5BB8A66DD5C5}" type="presOf" srcId="{8B248AB5-5B05-4741-9DCA-3CA2E2020945}" destId="{9AF34256-E70C-4988-8A1C-E081AABAC087}" srcOrd="0" destOrd="2" presId="urn:microsoft.com/office/officeart/2005/8/layout/arrow2"/>
    <dgm:cxn modelId="{D1FA49C3-A8B8-40C8-9FED-AF44AB682263}" srcId="{B3FF3B18-BCAC-4ECD-8118-93DCECF9E85A}" destId="{1C7FDC8B-8ECC-4973-A4D9-BE200D37381E}" srcOrd="3" destOrd="0" parTransId="{EA21B3C6-7AD3-4599-89F4-1852C6E93ADB}" sibTransId="{85850D60-5084-4020-A356-FB2B7B5F3494}"/>
    <dgm:cxn modelId="{0D6AE994-AED0-43E7-A71B-C85F923129B4}" srcId="{6A4D2B01-6A39-451A-AA36-57C1157F34A7}" destId="{9630B34E-C345-4717-A5C9-541086FCF128}" srcOrd="1" destOrd="0" parTransId="{2EFEFCC7-6290-4561-8159-98E8914A879B}" sibTransId="{76E53454-F6DD-4C08-8B0D-D56478FA161C}"/>
    <dgm:cxn modelId="{80E9A11C-B84A-40AF-856E-3D8698710C3C}" srcId="{0F9B041F-B537-477D-9111-E0DBC5D7CE8E}" destId="{02844685-43C7-49FD-9C27-D37E9A9344FD}" srcOrd="3" destOrd="0" parTransId="{3AB05ECB-ED38-4D1A-8C01-E27B194A104B}" sibTransId="{3BC4736F-CCDA-472B-B848-76A6663CD9C0}"/>
    <dgm:cxn modelId="{1BFC4E1B-E348-4ABE-BBA7-CEAD67C03F5E}" type="presOf" srcId="{9630B34E-C345-4717-A5C9-541086FCF128}" destId="{0C058B28-E501-436E-85D3-1217D28235E1}" srcOrd="0" destOrd="2" presId="urn:microsoft.com/office/officeart/2005/8/layout/arrow2"/>
    <dgm:cxn modelId="{9EDEB1C0-6FB7-4FCA-984C-4ACF88FB4CE3}" srcId="{B3FF3B18-BCAC-4ECD-8118-93DCECF9E85A}" destId="{6A4D2B01-6A39-451A-AA36-57C1157F34A7}" srcOrd="4" destOrd="0" parTransId="{380B3EF7-ED5B-4665-92B0-B132DB3F2361}" sibTransId="{D729F779-2DE7-49E6-9515-C0CF5CC8D346}"/>
    <dgm:cxn modelId="{CAC6D1F3-3B21-43D4-A052-6DD205BE5703}" srcId="{0F9B041F-B537-477D-9111-E0DBC5D7CE8E}" destId="{D1972D18-CBD2-4177-9ECB-DBFE932C204E}" srcOrd="2" destOrd="0" parTransId="{1BC73D6F-470C-451C-A81A-C3FAC03A7453}" sibTransId="{5DD537EC-FEAA-4837-8DC8-61817A14D4C3}"/>
    <dgm:cxn modelId="{FB02C353-DD60-4437-AA82-A28331A5C044}" srcId="{9C7E4F3F-E741-411D-B102-EE7CBFA5BF79}" destId="{F6F33CDF-B87E-44A7-B49B-05728EFDD5CD}" srcOrd="0" destOrd="0" parTransId="{9D29D08A-BB74-41B1-AC3F-9410814F6666}" sibTransId="{52587B7E-6A94-49B9-AD53-881DE2A828C9}"/>
    <dgm:cxn modelId="{5A2B2A74-FC1C-4CDA-8539-E3529CD3F2B8}" srcId="{9C7E4F3F-E741-411D-B102-EE7CBFA5BF79}" destId="{EE311648-90B6-46F0-B510-F3204B604062}" srcOrd="1" destOrd="0" parTransId="{08E1ECC7-83FD-48B3-A88D-3E05CD1A8E56}" sibTransId="{04D78FEB-18A4-42C3-9F38-11C742203128}"/>
    <dgm:cxn modelId="{37931A25-6F6B-4FB0-BE40-ED017A095C43}" srcId="{206EFFE9-CD95-4D29-9B5D-FA0DFB5CB0C8}" destId="{13DE7657-A7A4-4A86-A540-9DCEBE39F4AE}" srcOrd="0" destOrd="0" parTransId="{046C1033-4D69-4DCF-9837-B8E19FFFE11D}" sibTransId="{902FBE40-7E2E-499C-8BF0-BE5378AC031A}"/>
    <dgm:cxn modelId="{20F27BBF-42D4-4BA1-95DC-E2178C084282}" type="presOf" srcId="{6A4D2B01-6A39-451A-AA36-57C1157F34A7}" destId="{0C058B28-E501-436E-85D3-1217D28235E1}" srcOrd="0" destOrd="0" presId="urn:microsoft.com/office/officeart/2005/8/layout/arrow2"/>
    <dgm:cxn modelId="{641D32A8-2113-45B0-A48F-3FA582197F59}" srcId="{0F9B041F-B537-477D-9111-E0DBC5D7CE8E}" destId="{32D99EB4-A4C4-4C18-9CAA-23847489A67B}" srcOrd="0" destOrd="0" parTransId="{B178A17E-BE9C-48E1-AB05-61ACA47BD85A}" sibTransId="{D7AD84F3-581C-4211-939B-950DDDF2B07E}"/>
    <dgm:cxn modelId="{69BF32AD-F68E-4201-B25E-C68D38C72B0A}" type="presOf" srcId="{492926FF-BAE7-415A-84C5-15AD7A872D38}" destId="{0C058B28-E501-436E-85D3-1217D28235E1}" srcOrd="0" destOrd="3" presId="urn:microsoft.com/office/officeart/2005/8/layout/arrow2"/>
    <dgm:cxn modelId="{A7CE605C-EB2C-459B-9115-75E09E1DC788}" type="presOf" srcId="{0153898E-187F-4D0B-AEB4-360C25FF7969}" destId="{61F5B171-A0DA-4548-8DAD-A64046267FEF}" srcOrd="0" destOrd="1" presId="urn:microsoft.com/office/officeart/2005/8/layout/arrow2"/>
    <dgm:cxn modelId="{4B87823F-C54F-4602-BE10-28998B77EBB8}" type="presOf" srcId="{F6F33CDF-B87E-44A7-B49B-05728EFDD5CD}" destId="{6B2B3EFA-AE5B-4F8E-AE7A-449CF590FE19}" srcOrd="0" destOrd="1" presId="urn:microsoft.com/office/officeart/2005/8/layout/arrow2"/>
    <dgm:cxn modelId="{9F3E9F80-65B8-4FF2-BF8F-8A32E0882A33}" srcId="{1C7FDC8B-8ECC-4973-A4D9-BE200D37381E}" destId="{A00ADD4D-6F27-4299-BDF5-0F7C5F820257}" srcOrd="3" destOrd="0" parTransId="{C734E886-34EA-4A41-BE63-E68F142FADA2}" sibTransId="{A7D722E8-6EBC-4DA2-B296-354B92ADDBFE}"/>
    <dgm:cxn modelId="{4F9919F7-05A2-4B61-9BAB-9206F86C3045}" type="presOf" srcId="{13DE7657-A7A4-4A86-A540-9DCEBE39F4AE}" destId="{39185663-36E0-4680-8181-D50A7654AB04}" srcOrd="0" destOrd="1" presId="urn:microsoft.com/office/officeart/2005/8/layout/arrow2"/>
    <dgm:cxn modelId="{A721E740-85BB-4511-92B5-07CD46CCE838}" srcId="{1C7FDC8B-8ECC-4973-A4D9-BE200D37381E}" destId="{0153898E-187F-4D0B-AEB4-360C25FF7969}" srcOrd="0" destOrd="0" parTransId="{4A1E3CC1-8E26-4936-ACE1-395B649D3444}" sibTransId="{93385296-3426-49D4-B87B-6DADFF21A8F6}"/>
    <dgm:cxn modelId="{35FAC37A-564E-46AC-B0DD-46516D842487}" srcId="{1C7FDC8B-8ECC-4973-A4D9-BE200D37381E}" destId="{A7C4D156-3EBD-40F1-80DA-E9DD26D637E0}" srcOrd="2" destOrd="0" parTransId="{F7986DC8-2126-4FBB-A049-90FB5E985437}" sibTransId="{A33C8A6C-E224-41FD-AE13-2282EA0E85A8}"/>
    <dgm:cxn modelId="{308344C3-8545-4D49-81EF-0A5551C06958}" type="presOf" srcId="{1C7FDC8B-8ECC-4973-A4D9-BE200D37381E}" destId="{61F5B171-A0DA-4548-8DAD-A64046267FEF}" srcOrd="0" destOrd="0" presId="urn:microsoft.com/office/officeart/2005/8/layout/arrow2"/>
    <dgm:cxn modelId="{204EC30F-6CDF-4164-812C-31E38765201B}" type="presOf" srcId="{36DAC989-DBC8-4A92-87DA-E8D3753160CD}" destId="{6B2B3EFA-AE5B-4F8E-AE7A-449CF590FE19}" srcOrd="0" destOrd="3" presId="urn:microsoft.com/office/officeart/2005/8/layout/arrow2"/>
    <dgm:cxn modelId="{AF87AC8A-2F7D-44CD-91DE-666001D730C6}" srcId="{1C7FDC8B-8ECC-4973-A4D9-BE200D37381E}" destId="{24C8B9C2-A065-4963-8207-889B35A275B1}" srcOrd="1" destOrd="0" parTransId="{EB67CD58-0F11-4A01-BA3A-33381AC3D1D0}" sibTransId="{8FCCA660-9CD3-411C-A514-1B53FFBD8110}"/>
    <dgm:cxn modelId="{07D0A328-A356-437D-9622-7E748511B409}" srcId="{6A4D2B01-6A39-451A-AA36-57C1157F34A7}" destId="{492926FF-BAE7-415A-84C5-15AD7A872D38}" srcOrd="2" destOrd="0" parTransId="{5CFD4496-A9D7-47AB-9ACB-2989E771D78F}" sibTransId="{6C8E635F-5A9E-44AA-8D7E-A712E906260A}"/>
    <dgm:cxn modelId="{B9843120-65B6-41AC-86DB-1C5DA9411EEC}" type="presOf" srcId="{02844685-43C7-49FD-9C27-D37E9A9344FD}" destId="{9AF34256-E70C-4988-8A1C-E081AABAC087}" srcOrd="0" destOrd="4" presId="urn:microsoft.com/office/officeart/2005/8/layout/arrow2"/>
    <dgm:cxn modelId="{66081F1C-E210-46DA-A8D3-5D1FFF4FC148}" srcId="{6A4D2B01-6A39-451A-AA36-57C1157F34A7}" destId="{6C01466E-4FDF-49CE-AC47-07F927E24F3D}" srcOrd="0" destOrd="0" parTransId="{F630A133-054C-4A04-B9DE-4C56E961B2BC}" sibTransId="{BA803689-E747-4A8D-B435-A1360E014FDD}"/>
    <dgm:cxn modelId="{A80EEBBF-19D4-4C9C-BAB2-4695BD92A12D}" type="presOf" srcId="{24C8B9C2-A065-4963-8207-889B35A275B1}" destId="{61F5B171-A0DA-4548-8DAD-A64046267FEF}" srcOrd="0" destOrd="2" presId="urn:microsoft.com/office/officeart/2005/8/layout/arrow2"/>
    <dgm:cxn modelId="{2550A86C-13BA-4E5B-9778-D4A0D8A3D059}" type="presOf" srcId="{32D99EB4-A4C4-4C18-9CAA-23847489A67B}" destId="{9AF34256-E70C-4988-8A1C-E081AABAC087}" srcOrd="0" destOrd="1" presId="urn:microsoft.com/office/officeart/2005/8/layout/arrow2"/>
    <dgm:cxn modelId="{63BC38DF-BC9E-4126-8B91-B26F82AE4608}" srcId="{9C7E4F3F-E741-411D-B102-EE7CBFA5BF79}" destId="{36DAC989-DBC8-4A92-87DA-E8D3753160CD}" srcOrd="2" destOrd="0" parTransId="{D2352CDC-F411-481E-B48B-D23A8EAE747E}" sibTransId="{5448F87E-5A25-434B-9576-A35FA47C4F7F}"/>
    <dgm:cxn modelId="{6BD5F173-A1F1-4D01-AC14-C68E3EDA468D}" type="presOf" srcId="{9C7E4F3F-E741-411D-B102-EE7CBFA5BF79}" destId="{6B2B3EFA-AE5B-4F8E-AE7A-449CF590FE19}" srcOrd="0" destOrd="0" presId="urn:microsoft.com/office/officeart/2005/8/layout/arrow2"/>
    <dgm:cxn modelId="{ABADD10D-6F80-4F80-BCF0-848218122F5D}" type="presParOf" srcId="{7D87E13B-86BB-4DD8-9352-60F77A1A4EF1}" destId="{710BF03C-5BE6-43A1-ADAA-D678B2FBF94E}" srcOrd="0" destOrd="0" presId="urn:microsoft.com/office/officeart/2005/8/layout/arrow2"/>
    <dgm:cxn modelId="{5D3CE577-9447-4590-B5B2-EED670A8C909}" type="presParOf" srcId="{7D87E13B-86BB-4DD8-9352-60F77A1A4EF1}" destId="{A5A2753D-B994-4082-9733-9F1683AA7FF6}" srcOrd="1" destOrd="0" presId="urn:microsoft.com/office/officeart/2005/8/layout/arrow2"/>
    <dgm:cxn modelId="{59EA6D5D-4EB1-423F-9A0E-FD1A12FF6D1C}" type="presParOf" srcId="{A5A2753D-B994-4082-9733-9F1683AA7FF6}" destId="{7E15658F-F6F6-4B43-9DB6-1F66AFD251EC}" srcOrd="0" destOrd="0" presId="urn:microsoft.com/office/officeart/2005/8/layout/arrow2"/>
    <dgm:cxn modelId="{F98F7F70-8A9D-49C8-A137-504D5C892F2D}" type="presParOf" srcId="{A5A2753D-B994-4082-9733-9F1683AA7FF6}" destId="{39185663-36E0-4680-8181-D50A7654AB04}" srcOrd="1" destOrd="0" presId="urn:microsoft.com/office/officeart/2005/8/layout/arrow2"/>
    <dgm:cxn modelId="{82648AE3-BD0C-4C90-B601-8F6F5CB970FE}" type="presParOf" srcId="{A5A2753D-B994-4082-9733-9F1683AA7FF6}" destId="{D2C48016-D311-486D-8E23-7D70FDAB807E}" srcOrd="2" destOrd="0" presId="urn:microsoft.com/office/officeart/2005/8/layout/arrow2"/>
    <dgm:cxn modelId="{8D1ABAA5-4ADF-467F-A9AF-632903EB277E}" type="presParOf" srcId="{A5A2753D-B994-4082-9733-9F1683AA7FF6}" destId="{6B2B3EFA-AE5B-4F8E-AE7A-449CF590FE19}" srcOrd="3" destOrd="0" presId="urn:microsoft.com/office/officeart/2005/8/layout/arrow2"/>
    <dgm:cxn modelId="{AB85B487-11A6-48AB-950E-C51C297751FF}" type="presParOf" srcId="{A5A2753D-B994-4082-9733-9F1683AA7FF6}" destId="{2A2BCAA2-5844-464C-A1FE-4A379867A027}" srcOrd="4" destOrd="0" presId="urn:microsoft.com/office/officeart/2005/8/layout/arrow2"/>
    <dgm:cxn modelId="{F39E8CEF-B36F-451D-9773-3C173B1405FA}" type="presParOf" srcId="{A5A2753D-B994-4082-9733-9F1683AA7FF6}" destId="{9AF34256-E70C-4988-8A1C-E081AABAC087}" srcOrd="5" destOrd="0" presId="urn:microsoft.com/office/officeart/2005/8/layout/arrow2"/>
    <dgm:cxn modelId="{D49C231D-2792-4B98-A23A-738038218A8B}" type="presParOf" srcId="{A5A2753D-B994-4082-9733-9F1683AA7FF6}" destId="{901EC4C3-8308-4E47-A7F8-2178469F7C16}" srcOrd="6" destOrd="0" presId="urn:microsoft.com/office/officeart/2005/8/layout/arrow2"/>
    <dgm:cxn modelId="{1EE44239-4BD6-4BDF-A63D-9DC379C4BD05}" type="presParOf" srcId="{A5A2753D-B994-4082-9733-9F1683AA7FF6}" destId="{61F5B171-A0DA-4548-8DAD-A64046267FEF}" srcOrd="7" destOrd="0" presId="urn:microsoft.com/office/officeart/2005/8/layout/arrow2"/>
    <dgm:cxn modelId="{15F30CB5-0953-481A-8B5E-225E4156113F}" type="presParOf" srcId="{A5A2753D-B994-4082-9733-9F1683AA7FF6}" destId="{477538D5-0F0B-420D-838A-FF5FDDDD64B2}" srcOrd="8" destOrd="0" presId="urn:microsoft.com/office/officeart/2005/8/layout/arrow2"/>
    <dgm:cxn modelId="{E9038C67-577E-4975-B1F3-DC6749266DD4}" type="presParOf" srcId="{A5A2753D-B994-4082-9733-9F1683AA7FF6}" destId="{0C058B28-E501-436E-85D3-1217D28235E1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BF03C-5BE6-43A1-ADAA-D678B2FBF94E}">
      <dsp:nvSpPr>
        <dsp:cNvPr id="0" name=""/>
        <dsp:cNvSpPr/>
      </dsp:nvSpPr>
      <dsp:spPr>
        <a:xfrm>
          <a:off x="-92609" y="426469"/>
          <a:ext cx="8925339" cy="4441862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E15658F-F6F6-4B43-9DB6-1F66AFD251EC}">
      <dsp:nvSpPr>
        <dsp:cNvPr id="0" name=""/>
        <dsp:cNvSpPr/>
      </dsp:nvSpPr>
      <dsp:spPr>
        <a:xfrm>
          <a:off x="703409" y="3811551"/>
          <a:ext cx="205282" cy="205282"/>
        </a:xfrm>
        <a:prstGeom prst="ellipse">
          <a:avLst/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185663-36E0-4680-8181-D50A7654AB04}">
      <dsp:nvSpPr>
        <dsp:cNvPr id="0" name=""/>
        <dsp:cNvSpPr/>
      </dsp:nvSpPr>
      <dsp:spPr>
        <a:xfrm>
          <a:off x="215672" y="4556753"/>
          <a:ext cx="1430843" cy="878449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775" tIns="0" rIns="0" bIns="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none" normalizeH="0" baseline="0" dirty="0" smtClean="0">
              <a:ln/>
              <a:solidFill>
                <a:srgbClr val="04762A"/>
              </a:solidFill>
              <a:effectLst/>
              <a:latin typeface="Tahoma" pitchFamily="34" charset="0"/>
            </a:rPr>
            <a:t>Год основания</a:t>
          </a:r>
          <a:endParaRPr lang="ru-RU" sz="1800" b="1" kern="1200" dirty="0">
            <a:solidFill>
              <a:srgbClr val="04762A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1993</a:t>
          </a:r>
          <a:endParaRPr lang="ru-RU" sz="1400" kern="1200" dirty="0"/>
        </a:p>
      </dsp:txBody>
      <dsp:txXfrm>
        <a:off x="215672" y="4556753"/>
        <a:ext cx="1430843" cy="878449"/>
      </dsp:txXfrm>
    </dsp:sp>
    <dsp:sp modelId="{D2C48016-D311-486D-8E23-7D70FDAB807E}">
      <dsp:nvSpPr>
        <dsp:cNvPr id="0" name=""/>
        <dsp:cNvSpPr/>
      </dsp:nvSpPr>
      <dsp:spPr>
        <a:xfrm>
          <a:off x="1897741" y="2959251"/>
          <a:ext cx="321312" cy="321312"/>
        </a:xfrm>
        <a:prstGeom prst="ellipse">
          <a:avLst/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2B3EFA-AE5B-4F8E-AE7A-449CF590FE19}">
      <dsp:nvSpPr>
        <dsp:cNvPr id="0" name=""/>
        <dsp:cNvSpPr/>
      </dsp:nvSpPr>
      <dsp:spPr>
        <a:xfrm>
          <a:off x="1672601" y="3669396"/>
          <a:ext cx="2025681" cy="1544783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257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none" normalizeH="0" baseline="0" dirty="0" smtClean="0">
              <a:ln/>
              <a:solidFill>
                <a:srgbClr val="04762A"/>
              </a:solidFill>
              <a:effectLst/>
              <a:latin typeface="Tahoma" pitchFamily="34" charset="0"/>
            </a:rPr>
            <a:t>Сфера деятельности</a:t>
          </a:r>
          <a:endParaRPr lang="ru-RU" sz="1800" b="1" kern="1200" dirty="0">
            <a:solidFill>
              <a:srgbClr val="04762A"/>
            </a:solidFill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Разработка ПО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Консалтинг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Системная интеграция</a:t>
          </a:r>
          <a:endParaRPr lang="ru-RU" sz="1400" kern="1200" dirty="0"/>
        </a:p>
      </dsp:txBody>
      <dsp:txXfrm>
        <a:off x="1672601" y="3669396"/>
        <a:ext cx="2025681" cy="1544783"/>
      </dsp:txXfrm>
    </dsp:sp>
    <dsp:sp modelId="{2A2BCAA2-5844-464C-A1FE-4A379867A027}">
      <dsp:nvSpPr>
        <dsp:cNvPr id="0" name=""/>
        <dsp:cNvSpPr/>
      </dsp:nvSpPr>
      <dsp:spPr>
        <a:xfrm>
          <a:off x="3325795" y="2284642"/>
          <a:ext cx="428416" cy="428416"/>
        </a:xfrm>
        <a:prstGeom prst="ellipse">
          <a:avLst/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F34256-E70C-4988-8A1C-E081AABAC087}">
      <dsp:nvSpPr>
        <dsp:cNvPr id="0" name=""/>
        <dsp:cNvSpPr/>
      </dsp:nvSpPr>
      <dsp:spPr>
        <a:xfrm>
          <a:off x="3376624" y="2951471"/>
          <a:ext cx="1839158" cy="200118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009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none" normalizeH="0" baseline="0" dirty="0" smtClean="0">
              <a:ln/>
              <a:solidFill>
                <a:srgbClr val="04762A"/>
              </a:solidFill>
              <a:effectLst/>
              <a:latin typeface="Tahoma" pitchFamily="34" charset="0"/>
            </a:rPr>
            <a:t>Отрасли</a:t>
          </a:r>
          <a:endParaRPr lang="ru-RU" sz="1800" b="1" kern="1200" dirty="0">
            <a:solidFill>
              <a:srgbClr val="04762A"/>
            </a:solidFill>
          </a:endParaRPr>
        </a:p>
        <a:p>
          <a:pPr marL="93663" lvl="1" indent="-93663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Банки</a:t>
          </a:r>
          <a:endParaRPr lang="ru-RU" sz="1400" kern="1200" dirty="0"/>
        </a:p>
        <a:p>
          <a:pPr marL="93663" lvl="1" indent="-93663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Финансовый сектор</a:t>
          </a:r>
          <a:endParaRPr lang="ru-RU" sz="1400" kern="1200" dirty="0"/>
        </a:p>
        <a:p>
          <a:pPr marL="93663" lvl="1" indent="-93663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Государственные структуры</a:t>
          </a:r>
          <a:endParaRPr lang="ru-RU" sz="1400" kern="1200" dirty="0"/>
        </a:p>
        <a:p>
          <a:pPr marL="93663" lvl="1" indent="-93663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Промышленные предприятия</a:t>
          </a:r>
          <a:endParaRPr lang="ru-RU" sz="1400" kern="1200" dirty="0"/>
        </a:p>
      </dsp:txBody>
      <dsp:txXfrm>
        <a:off x="3376624" y="2951471"/>
        <a:ext cx="1839158" cy="2001180"/>
      </dsp:txXfrm>
    </dsp:sp>
    <dsp:sp modelId="{901EC4C3-8308-4E47-A7F8-2178469F7C16}">
      <dsp:nvSpPr>
        <dsp:cNvPr id="0" name=""/>
        <dsp:cNvSpPr/>
      </dsp:nvSpPr>
      <dsp:spPr>
        <a:xfrm>
          <a:off x="4985908" y="1744393"/>
          <a:ext cx="553371" cy="553371"/>
        </a:xfrm>
        <a:prstGeom prst="ellipse">
          <a:avLst/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F5B171-A0DA-4548-8DAD-A64046267FEF}">
      <dsp:nvSpPr>
        <dsp:cNvPr id="0" name=""/>
        <dsp:cNvSpPr/>
      </dsp:nvSpPr>
      <dsp:spPr>
        <a:xfrm>
          <a:off x="4908516" y="2551319"/>
          <a:ext cx="2386832" cy="2386048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3220" tIns="0" rIns="0" bIns="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none" normalizeH="0" baseline="0" dirty="0" smtClean="0">
              <a:ln/>
              <a:solidFill>
                <a:srgbClr val="04762A"/>
              </a:solidFill>
              <a:effectLst/>
              <a:latin typeface="Tahoma" pitchFamily="34" charset="0"/>
            </a:rPr>
            <a:t>Офисы</a:t>
          </a:r>
        </a:p>
        <a:p>
          <a:pPr marL="180975" marR="0" lvl="1" indent="-180975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ru-RU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Минск (Беларусь)</a:t>
          </a:r>
        </a:p>
        <a:p>
          <a:pPr marL="180975" marR="0" lvl="1" indent="-180975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ru-RU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Алматы (Казахстан)</a:t>
          </a:r>
        </a:p>
        <a:p>
          <a:pPr marL="180975" marR="0" lvl="1" indent="-180975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ru-RU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Ашхабад (Туркменистан)           </a:t>
          </a:r>
        </a:p>
        <a:p>
          <a:pPr marL="180975" marR="0" lvl="1" indent="-180975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ru-RU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Вильнюс (Литва)</a:t>
          </a:r>
        </a:p>
      </dsp:txBody>
      <dsp:txXfrm>
        <a:off x="4908516" y="2551319"/>
        <a:ext cx="2386832" cy="2386048"/>
      </dsp:txXfrm>
    </dsp:sp>
    <dsp:sp modelId="{477538D5-0F0B-420D-838A-FF5FDDDD64B2}">
      <dsp:nvSpPr>
        <dsp:cNvPr id="0" name=""/>
        <dsp:cNvSpPr/>
      </dsp:nvSpPr>
      <dsp:spPr>
        <a:xfrm>
          <a:off x="6715890" y="1341920"/>
          <a:ext cx="705101" cy="705101"/>
        </a:xfrm>
        <a:prstGeom prst="ellipse">
          <a:avLst/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058B28-E501-436E-85D3-1217D28235E1}">
      <dsp:nvSpPr>
        <dsp:cNvPr id="0" name=""/>
        <dsp:cNvSpPr/>
      </dsp:nvSpPr>
      <dsp:spPr>
        <a:xfrm>
          <a:off x="6769833" y="2790976"/>
          <a:ext cx="2155505" cy="135154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3619" tIns="0" rIns="0" bIns="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none" normalizeH="0" baseline="0" dirty="0" smtClean="0">
              <a:ln/>
              <a:solidFill>
                <a:srgbClr val="04762A"/>
              </a:solidFill>
              <a:effectLst/>
              <a:latin typeface="Tahoma" pitchFamily="34" charset="0"/>
            </a:rPr>
            <a:t>География деятельности</a:t>
          </a:r>
          <a:endParaRPr lang="ru-RU" sz="1800" b="1" kern="1200" dirty="0">
            <a:solidFill>
              <a:srgbClr val="04762A"/>
            </a:solidFill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Внутренний рынок</a:t>
          </a:r>
          <a:r>
            <a:rPr kumimoji="0" lang="en-US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 </a:t>
          </a:r>
          <a:r>
            <a:rPr kumimoji="0" lang="ru-RU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Республики Беларусь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Страны СНГ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Страны дальнего зарубежья</a:t>
          </a:r>
          <a:endParaRPr lang="ru-RU" sz="1400" kern="1200" dirty="0"/>
        </a:p>
      </dsp:txBody>
      <dsp:txXfrm>
        <a:off x="6769833" y="2790976"/>
        <a:ext cx="2155505" cy="1351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065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2" tIns="47593" rIns="95182" bIns="47593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300" b="0" dirty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092" y="1"/>
            <a:ext cx="2946065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2" tIns="47593" rIns="95182" bIns="475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E2EA3674-11FE-4189-B4EC-85BC79D71129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273"/>
            <a:ext cx="2946065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2" tIns="47593" rIns="95182" bIns="47593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3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092" y="9429273"/>
            <a:ext cx="2946065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2" tIns="47593" rIns="95182" bIns="4759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93F68082-C2C2-44D5-865B-67D6DAFE4B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2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611" y="138598"/>
            <a:ext cx="2946064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2" tIns="47593" rIns="95182" bIns="4759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699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4338" y="268288"/>
            <a:ext cx="3278187" cy="245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72247" y="2922874"/>
            <a:ext cx="6091166" cy="667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2" tIns="47593" rIns="95182" bIns="475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61311" y="671430"/>
            <a:ext cx="1543683" cy="104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2" tIns="47593" rIns="95182" bIns="4759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900" b="0" smtClean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475DC9CA-B122-4C73-9382-B24B9904BB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53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A60741-ACB8-4E5E-A4E7-BD150D0C8B2A}" type="slidenum">
              <a:rPr lang="ru-RU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 defTabSz="937482">
              <a:spcBef>
                <a:spcPts val="0"/>
              </a:spcBef>
              <a:defRPr/>
            </a:pPr>
            <a:r>
              <a:rPr lang="ru-RU" dirty="0"/>
              <a:t>Компания СофтКлуб уже почти 20 лет является активным участником рынка информационных </a:t>
            </a:r>
            <a:r>
              <a:rPr lang="ru-RU" dirty="0" smtClean="0"/>
              <a:t>технологий как </a:t>
            </a:r>
            <a:r>
              <a:rPr lang="ru-RU" dirty="0"/>
              <a:t>на территории Беларуси и стран </a:t>
            </a:r>
            <a:r>
              <a:rPr lang="ru-RU" dirty="0" smtClean="0"/>
              <a:t>СНГ так </a:t>
            </a:r>
            <a:r>
              <a:rPr lang="ru-RU" dirty="0"/>
              <a:t>и в странах дальнего </a:t>
            </a:r>
            <a:r>
              <a:rPr lang="ru-RU" dirty="0" smtClean="0"/>
              <a:t>зарубежья.</a:t>
            </a:r>
            <a:endParaRPr lang="ru-RU" dirty="0"/>
          </a:p>
          <a:p>
            <a:pPr defTabSz="937482">
              <a:spcBef>
                <a:spcPts val="0"/>
              </a:spcBef>
              <a:defRPr/>
            </a:pPr>
            <a:endParaRPr lang="ru-RU" dirty="0"/>
          </a:p>
          <a:p>
            <a:pPr defTabSz="937482">
              <a:spcBef>
                <a:spcPts val="0"/>
              </a:spcBef>
              <a:defRPr/>
            </a:pPr>
            <a:r>
              <a:rPr lang="ru-RU" dirty="0"/>
              <a:t>Сфера нашей деятельности включает в себя:</a:t>
            </a:r>
          </a:p>
          <a:p>
            <a:pPr marL="175779" indent="-175779" defTabSz="937482">
              <a:spcBef>
                <a:spcPts val="0"/>
              </a:spcBef>
              <a:buFontTx/>
              <a:buChar char="-"/>
              <a:defRPr/>
            </a:pPr>
            <a:r>
              <a:rPr lang="ru-RU" dirty="0"/>
              <a:t>разработку ПО</a:t>
            </a:r>
          </a:p>
          <a:p>
            <a:pPr marL="175779" indent="-175779" defTabSz="937482">
              <a:spcBef>
                <a:spcPts val="0"/>
              </a:spcBef>
              <a:buFontTx/>
              <a:buChar char="-"/>
              <a:defRPr/>
            </a:pPr>
            <a:r>
              <a:rPr lang="ru-RU" dirty="0"/>
              <a:t>оказание консалтинговых услуг, услуг по системной интеграции</a:t>
            </a:r>
          </a:p>
          <a:p>
            <a:pPr defTabSz="937482">
              <a:spcBef>
                <a:spcPts val="0"/>
              </a:spcBef>
              <a:defRPr/>
            </a:pPr>
            <a:endParaRPr lang="ru-RU" dirty="0"/>
          </a:p>
          <a:p>
            <a:pPr defTabSz="937482">
              <a:spcBef>
                <a:spcPts val="0"/>
              </a:spcBef>
              <a:defRPr/>
            </a:pPr>
            <a:r>
              <a:rPr lang="ru-RU" dirty="0"/>
              <a:t>Автоматизируется деятельность предприятий различных отраслей:</a:t>
            </a:r>
          </a:p>
          <a:p>
            <a:pPr marL="175779" indent="-175779" defTabSz="937482">
              <a:spcBef>
                <a:spcPts val="0"/>
              </a:spcBef>
              <a:buFontTx/>
              <a:buChar char="-"/>
              <a:defRPr/>
            </a:pPr>
            <a:r>
              <a:rPr lang="ru-RU" dirty="0"/>
              <a:t>банки</a:t>
            </a:r>
          </a:p>
          <a:p>
            <a:pPr marL="175779" indent="-175779" defTabSz="937482">
              <a:spcBef>
                <a:spcPts val="0"/>
              </a:spcBef>
              <a:buFontTx/>
              <a:buChar char="-"/>
              <a:defRPr/>
            </a:pPr>
            <a:r>
              <a:rPr lang="ru-RU" dirty="0"/>
              <a:t>финансовый сектор</a:t>
            </a:r>
          </a:p>
          <a:p>
            <a:pPr marL="175779" indent="-175779" defTabSz="937482">
              <a:spcBef>
                <a:spcPts val="0"/>
              </a:spcBef>
              <a:buFontTx/>
              <a:buChar char="-"/>
              <a:defRPr/>
            </a:pPr>
            <a:r>
              <a:rPr lang="ru-RU" dirty="0"/>
              <a:t>государственный структуры</a:t>
            </a:r>
          </a:p>
          <a:p>
            <a:pPr marL="175779" indent="-175779" defTabSz="937482">
              <a:spcBef>
                <a:spcPts val="0"/>
              </a:spcBef>
              <a:buFontTx/>
              <a:buChar char="-"/>
              <a:defRPr/>
            </a:pPr>
            <a:r>
              <a:rPr lang="ru-RU" dirty="0"/>
              <a:t>промышленные предприятия</a:t>
            </a:r>
          </a:p>
          <a:p>
            <a:pPr defTabSz="937482">
              <a:spcBef>
                <a:spcPts val="0"/>
              </a:spcBef>
              <a:defRPr/>
            </a:pPr>
            <a:endParaRPr lang="ru-RU" dirty="0"/>
          </a:p>
          <a:p>
            <a:pPr defTabSz="937482">
              <a:spcBef>
                <a:spcPts val="0"/>
              </a:spcBef>
              <a:defRPr/>
            </a:pPr>
            <a:r>
              <a:rPr lang="ru-RU" dirty="0"/>
              <a:t>Офисы компании </a:t>
            </a:r>
            <a:r>
              <a:rPr lang="ru-RU" dirty="0" smtClean="0"/>
              <a:t>расположены в 6 странах</a:t>
            </a:r>
            <a:r>
              <a:rPr lang="ru-RU" dirty="0"/>
              <a:t> </a:t>
            </a:r>
            <a:r>
              <a:rPr lang="ru-RU" dirty="0" smtClean="0"/>
              <a:t>а </a:t>
            </a:r>
            <a:r>
              <a:rPr lang="ru-RU" dirty="0"/>
              <a:t>обширная география деятельности включает в </a:t>
            </a:r>
            <a:r>
              <a:rPr lang="ru-RU" dirty="0" smtClean="0"/>
              <a:t>себя как </a:t>
            </a:r>
            <a:r>
              <a:rPr lang="ru-RU" dirty="0"/>
              <a:t>страны </a:t>
            </a:r>
            <a:r>
              <a:rPr lang="ru-RU" dirty="0" smtClean="0"/>
              <a:t>СНГ так </a:t>
            </a:r>
            <a:r>
              <a:rPr lang="ru-RU" dirty="0"/>
              <a:t>и страны дальнего зарубежья</a:t>
            </a:r>
          </a:p>
          <a:p>
            <a:pPr defTabSz="937482">
              <a:spcBef>
                <a:spcPts val="0"/>
              </a:spcBef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A967B2-4B88-47EA-B969-D86B1E679DF4}" type="slidenum">
              <a:rPr lang="ru-RU"/>
              <a:pPr>
                <a:defRPr/>
              </a:pPr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46831C-A4C6-44E7-8E55-D9632C1B79F4}" type="slidenum">
              <a:rPr lang="ru-RU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 descr="Основа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7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73303" y="1393828"/>
            <a:ext cx="6565900" cy="1470025"/>
          </a:xfrm>
          <a:prstGeom prst="rect">
            <a:avLst/>
          </a:prstGeom>
        </p:spPr>
        <p:txBody>
          <a:bodyPr/>
          <a:lstStyle>
            <a:lvl1pPr algn="r">
              <a:defRPr smtClean="0"/>
            </a:lvl1pPr>
          </a:lstStyle>
          <a:p>
            <a:r>
              <a:rPr lang="ru-RU" smtClean="0"/>
              <a:t>Образец заголовка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0600" y="3149600"/>
            <a:ext cx="657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r>
              <a:rPr lang="ru-RU" smtClean="0"/>
              <a:t>Образец подзаголовка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fld id="{E2BDD1C6-9895-4683-8818-6C2E7F9301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advTm="5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9A6B9-F83F-4320-BB9F-2DE8E518BD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7B735-1B6E-4153-8AA6-1738BE4B2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D0F1E-30E0-4510-910B-35E433F4A4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" y="476250"/>
            <a:ext cx="8291513" cy="8001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C49AC-5506-43A9-83E0-E82036A06E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1477" y="3"/>
            <a:ext cx="2239963" cy="63087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" y="3"/>
            <a:ext cx="6569075" cy="6308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D1CD2-4D9E-4C2D-9A1F-EAC2479881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3175"/>
            <a:ext cx="8299450" cy="8016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8296275" y="0"/>
            <a:ext cx="847725" cy="801688"/>
          </a:xfrm>
          <a:prstGeom prst="rect">
            <a:avLst/>
          </a:prstGeom>
          <a:solidFill>
            <a:srgbClr val="008B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5" name="Picture 10" descr="SoftClub_new_white"/>
          <p:cNvPicPr>
            <a:picLocks noChangeAspect="1" noChangeArrowheads="1"/>
          </p:cNvPicPr>
          <p:nvPr userDrawn="1"/>
        </p:nvPicPr>
        <p:blipFill>
          <a:blip r:embed="rId2" cstate="print"/>
          <a:srcRect l="4904" t="9349" r="5330" b="6516"/>
          <a:stretch>
            <a:fillRect/>
          </a:stretch>
        </p:blipFill>
        <p:spPr bwMode="auto">
          <a:xfrm>
            <a:off x="8386763" y="268288"/>
            <a:ext cx="66833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" y="-3755"/>
            <a:ext cx="8291513" cy="800100"/>
          </a:xfrm>
          <a:prstGeom prst="rect">
            <a:avLst/>
          </a:prstGeom>
        </p:spPr>
        <p:txBody>
          <a:bodyPr anchor="b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63C9D-0372-41BF-BB4F-5898AB0229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3175"/>
            <a:ext cx="8299450" cy="8016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8296275" y="0"/>
            <a:ext cx="847725" cy="801688"/>
          </a:xfrm>
          <a:prstGeom prst="rect">
            <a:avLst/>
          </a:prstGeom>
          <a:solidFill>
            <a:srgbClr val="008B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5" name="Picture 10" descr="SoftClub_new_white"/>
          <p:cNvPicPr>
            <a:picLocks noChangeAspect="1" noChangeArrowheads="1"/>
          </p:cNvPicPr>
          <p:nvPr userDrawn="1"/>
        </p:nvPicPr>
        <p:blipFill>
          <a:blip r:embed="rId2" cstate="print"/>
          <a:srcRect l="4904" t="9349" r="5330" b="6516"/>
          <a:stretch>
            <a:fillRect/>
          </a:stretch>
        </p:blipFill>
        <p:spPr bwMode="auto">
          <a:xfrm>
            <a:off x="8386763" y="268288"/>
            <a:ext cx="66833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755"/>
            <a:ext cx="8291513" cy="800100"/>
          </a:xfrm>
          <a:prstGeom prst="rect">
            <a:avLst/>
          </a:prstGeom>
        </p:spPr>
        <p:txBody>
          <a:bodyPr anchor="b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9D384-5067-40FD-B4C9-9A94E43821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2A60C-BD29-4A21-9945-763C2B0AAA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DCD77-BA61-48EE-935A-4B5ACE8C1C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64A8F-0C96-4DBF-9CB7-0747A0E132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 descr="Основа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7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73303" y="1393828"/>
            <a:ext cx="6565900" cy="1470025"/>
          </a:xfrm>
          <a:prstGeom prst="rect">
            <a:avLst/>
          </a:prstGeom>
        </p:spPr>
        <p:txBody>
          <a:bodyPr/>
          <a:lstStyle>
            <a:lvl1pPr algn="r">
              <a:defRPr smtClean="0"/>
            </a:lvl1pPr>
          </a:lstStyle>
          <a:p>
            <a:r>
              <a:rPr lang="ru-RU" smtClean="0"/>
              <a:t>Образец заголовка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0600" y="3149600"/>
            <a:ext cx="657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r>
              <a:rPr lang="ru-RU" smtClean="0"/>
              <a:t>Образец подзаголовка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fld id="{B15498A0-DD4F-4C2D-9410-E4E07FFF5F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5000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60439" y="1268413"/>
            <a:ext cx="392430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7139" y="1268413"/>
            <a:ext cx="392430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2BF29-693E-469C-8927-B4407AB442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30D5F-7A7A-46E8-8BE2-08088A2A46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FEA75-7453-4C0E-B639-142853F429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9A64A-C53D-4A29-BECF-99454D0C40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F6059-D13C-4828-9D68-5AC21762B7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757C2-8851-44B0-BCDE-0DB1CF6893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EB220-E74B-4905-B88E-EA5A7F2AA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35779" y="274641"/>
            <a:ext cx="2125663" cy="6034087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5" y="274641"/>
            <a:ext cx="6226175" cy="60340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20C98-EA40-4E21-80CD-86BD5DA17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3175"/>
            <a:ext cx="8299450" cy="8016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8296275" y="0"/>
            <a:ext cx="847725" cy="801688"/>
          </a:xfrm>
          <a:prstGeom prst="rect">
            <a:avLst/>
          </a:prstGeom>
          <a:solidFill>
            <a:srgbClr val="008B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5" name="Picture 10" descr="SoftClub_new_white"/>
          <p:cNvPicPr>
            <a:picLocks noChangeAspect="1" noChangeArrowheads="1"/>
          </p:cNvPicPr>
          <p:nvPr userDrawn="1"/>
        </p:nvPicPr>
        <p:blipFill>
          <a:blip r:embed="rId2" cstate="print"/>
          <a:srcRect l="4904" t="9349" r="5330" b="6516"/>
          <a:stretch>
            <a:fillRect/>
          </a:stretch>
        </p:blipFill>
        <p:spPr bwMode="auto">
          <a:xfrm>
            <a:off x="8386763" y="268288"/>
            <a:ext cx="66833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755"/>
            <a:ext cx="8291513" cy="800100"/>
          </a:xfrm>
          <a:prstGeom prst="rect">
            <a:avLst/>
          </a:prstGeom>
        </p:spPr>
        <p:txBody>
          <a:bodyPr anchor="b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9D384-5067-40FD-B4C9-9A94E43821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FDC56D-11E5-4099-A039-E3CD232281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71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5" descr="Основа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7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 descr="SoftClub_new_small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78775" y="266700"/>
            <a:ext cx="8731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73303" y="2365378"/>
            <a:ext cx="6565900" cy="1470025"/>
          </a:xfrm>
          <a:prstGeom prst="rect">
            <a:avLst/>
          </a:prstGeom>
        </p:spPr>
        <p:txBody>
          <a:bodyPr/>
          <a:lstStyle>
            <a:lvl1pPr algn="r">
              <a:defRPr smtClean="0"/>
            </a:lvl1pPr>
          </a:lstStyle>
          <a:p>
            <a:r>
              <a:rPr lang="ru-RU" smtClean="0"/>
              <a:t>Образец заголовка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fld id="{1DE48873-0943-4B3B-946F-FE5F3CF90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5000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B74308-B948-4FCB-A0CA-70B718C7BDD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23320" t="49107" b="19450"/>
          <a:stretch>
            <a:fillRect/>
          </a:stretch>
        </p:blipFill>
        <p:spPr bwMode="auto">
          <a:xfrm>
            <a:off x="0" y="698500"/>
            <a:ext cx="394335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0" y="0"/>
            <a:ext cx="8281357" cy="801688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58000"/>
                  <a:satMod val="150000"/>
                </a:schemeClr>
              </a:gs>
              <a:gs pos="72000">
                <a:schemeClr val="accent3">
                  <a:tint val="90000"/>
                  <a:satMod val="135000"/>
                </a:schemeClr>
              </a:gs>
              <a:gs pos="100000">
                <a:schemeClr val="accent3">
                  <a:tint val="80000"/>
                  <a:satMod val="155000"/>
                </a:schemeClr>
              </a:gs>
            </a:gsLst>
            <a:lin ang="0" scaled="1"/>
            <a:tileRect/>
          </a:gradFill>
          <a:ln>
            <a:headEnd/>
            <a:tailEnd/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8296275" y="0"/>
            <a:ext cx="847725" cy="801688"/>
          </a:xfrm>
          <a:prstGeom prst="rect">
            <a:avLst/>
          </a:prstGeom>
          <a:solidFill>
            <a:srgbClr val="008B4D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</a:endParaRPr>
          </a:p>
        </p:txBody>
      </p:sp>
      <p:pic>
        <p:nvPicPr>
          <p:cNvPr id="10" name="Picture 10" descr="SoftClub_new_white"/>
          <p:cNvPicPr>
            <a:picLocks noChangeAspect="1" noChangeArrowheads="1"/>
          </p:cNvPicPr>
          <p:nvPr userDrawn="1"/>
        </p:nvPicPr>
        <p:blipFill>
          <a:blip r:embed="rId3" cstate="print"/>
          <a:srcRect l="4904" t="9349" r="5330" b="6516"/>
          <a:stretch>
            <a:fillRect/>
          </a:stretch>
        </p:blipFill>
        <p:spPr bwMode="auto">
          <a:xfrm>
            <a:off x="8372475" y="182563"/>
            <a:ext cx="668338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9091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630856-B648-45F6-B0E2-2B3C5EF192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110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1A3A5-12F0-4ECD-BCA2-53828E7689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530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6C6CBD-8E44-417D-8D2E-AB842DF5CF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235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5D5868-8CBC-428C-AA2B-29E24D44BC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544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9A6B9-F83F-4320-BB9F-2DE8E518BD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474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7B735-1B6E-4153-8AA6-1738BE4B20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43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D0F1E-30E0-4510-910B-35E433F4A4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18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AC49AC-5506-43A9-83E0-E82036A06E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277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AD1CD2-4D9E-4C2D-9A1F-EAC2479881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447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23320" t="49107" b="19450"/>
          <a:stretch>
            <a:fillRect/>
          </a:stretch>
        </p:blipFill>
        <p:spPr bwMode="auto">
          <a:xfrm>
            <a:off x="0" y="698500"/>
            <a:ext cx="394335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0"/>
            <a:ext cx="8281357" cy="801688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58000"/>
                  <a:satMod val="150000"/>
                </a:schemeClr>
              </a:gs>
              <a:gs pos="72000">
                <a:schemeClr val="accent3">
                  <a:tint val="90000"/>
                  <a:satMod val="135000"/>
                </a:schemeClr>
              </a:gs>
              <a:gs pos="100000">
                <a:schemeClr val="accent3">
                  <a:tint val="80000"/>
                  <a:satMod val="155000"/>
                </a:schemeClr>
              </a:gs>
            </a:gsLst>
            <a:lin ang="0" scaled="1"/>
            <a:tileRect/>
          </a:gradFill>
          <a:ln>
            <a:headEnd/>
            <a:tailEnd/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8296275" y="0"/>
            <a:ext cx="847725" cy="801688"/>
          </a:xfrm>
          <a:prstGeom prst="rect">
            <a:avLst/>
          </a:prstGeom>
          <a:solidFill>
            <a:srgbClr val="008B4D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</a:endParaRPr>
          </a:p>
        </p:txBody>
      </p:sp>
      <p:pic>
        <p:nvPicPr>
          <p:cNvPr id="7" name="Picture 10" descr="SoftClub_new_white"/>
          <p:cNvPicPr>
            <a:picLocks noChangeAspect="1" noChangeArrowheads="1"/>
          </p:cNvPicPr>
          <p:nvPr userDrawn="1"/>
        </p:nvPicPr>
        <p:blipFill>
          <a:blip r:embed="rId3" cstate="print"/>
          <a:srcRect l="4904" t="9349" r="5330" b="6516"/>
          <a:stretch>
            <a:fillRect/>
          </a:stretch>
        </p:blipFill>
        <p:spPr bwMode="auto">
          <a:xfrm>
            <a:off x="8372475" y="182563"/>
            <a:ext cx="668338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" y="0"/>
            <a:ext cx="8291513" cy="8001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1800"/>
            </a:lvl2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B74308-B948-4FCB-A0CA-70B718C7BD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7938" y="258763"/>
            <a:ext cx="39417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0"/>
            <a:ext cx="8299450" cy="801688"/>
          </a:xfrm>
          <a:prstGeom prst="rect">
            <a:avLst/>
          </a:prstGeom>
          <a:gradFill flip="none" rotWithShape="1">
            <a:gsLst>
              <a:gs pos="8000">
                <a:srgbClr val="BDE9CC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8296275" y="0"/>
            <a:ext cx="847725" cy="793750"/>
          </a:xfrm>
          <a:prstGeom prst="rect">
            <a:avLst/>
          </a:prstGeom>
          <a:solidFill>
            <a:srgbClr val="008B4D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</a:endParaRPr>
          </a:p>
        </p:txBody>
      </p:sp>
      <p:pic>
        <p:nvPicPr>
          <p:cNvPr id="5" name="Picture 10" descr="SoftClub_new_white"/>
          <p:cNvPicPr>
            <a:picLocks noChangeAspect="1" noChangeArrowheads="1"/>
          </p:cNvPicPr>
          <p:nvPr userDrawn="1"/>
        </p:nvPicPr>
        <p:blipFill>
          <a:blip r:embed="rId3" cstate="print"/>
          <a:srcRect l="4904" t="9349" r="5330" b="6516"/>
          <a:stretch>
            <a:fillRect/>
          </a:stretch>
        </p:blipFill>
        <p:spPr bwMode="auto">
          <a:xfrm>
            <a:off x="8372475" y="182563"/>
            <a:ext cx="668338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9B7-316E-497A-B2B9-FE8E4F9FABC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3175"/>
            <a:ext cx="8299450" cy="8016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8296275" y="0"/>
            <a:ext cx="847725" cy="801688"/>
          </a:xfrm>
          <a:prstGeom prst="rect">
            <a:avLst/>
          </a:prstGeom>
          <a:solidFill>
            <a:srgbClr val="008B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5" name="Picture 10" descr="SoftClub_new_white"/>
          <p:cNvPicPr>
            <a:picLocks noChangeAspect="1" noChangeArrowheads="1"/>
          </p:cNvPicPr>
          <p:nvPr userDrawn="1"/>
        </p:nvPicPr>
        <p:blipFill>
          <a:blip r:embed="rId2" cstate="print"/>
          <a:srcRect l="4904" t="9349" r="5330" b="6516"/>
          <a:stretch>
            <a:fillRect/>
          </a:stretch>
        </p:blipFill>
        <p:spPr bwMode="auto">
          <a:xfrm>
            <a:off x="8386763" y="268288"/>
            <a:ext cx="66833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755"/>
            <a:ext cx="8291513" cy="800100"/>
          </a:xfrm>
          <a:prstGeom prst="rect">
            <a:avLst/>
          </a:prstGeom>
        </p:spPr>
        <p:txBody>
          <a:bodyPr anchor="b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ABCF5-4416-400F-AA5C-8CC244EF7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3175"/>
            <a:ext cx="8299450" cy="8016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8296275" y="0"/>
            <a:ext cx="847725" cy="801688"/>
          </a:xfrm>
          <a:prstGeom prst="rect">
            <a:avLst/>
          </a:prstGeom>
          <a:solidFill>
            <a:srgbClr val="008B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5" name="Picture 10" descr="SoftClub_new_white"/>
          <p:cNvPicPr>
            <a:picLocks noChangeAspect="1" noChangeArrowheads="1"/>
          </p:cNvPicPr>
          <p:nvPr userDrawn="1"/>
        </p:nvPicPr>
        <p:blipFill>
          <a:blip r:embed="rId2" cstate="print"/>
          <a:srcRect l="4904" t="9349" r="5330" b="6516"/>
          <a:stretch>
            <a:fillRect/>
          </a:stretch>
        </p:blipFill>
        <p:spPr bwMode="auto">
          <a:xfrm>
            <a:off x="8386763" y="268288"/>
            <a:ext cx="66833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755"/>
            <a:ext cx="8291513" cy="800100"/>
          </a:xfrm>
          <a:prstGeom prst="rect">
            <a:avLst/>
          </a:prstGeom>
        </p:spPr>
        <p:txBody>
          <a:bodyPr anchor="b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ABCF5-4416-400F-AA5C-8CC244EF7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3175"/>
            <a:ext cx="8299450" cy="8016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8296275" y="0"/>
            <a:ext cx="847725" cy="801688"/>
          </a:xfrm>
          <a:prstGeom prst="rect">
            <a:avLst/>
          </a:prstGeom>
          <a:solidFill>
            <a:srgbClr val="008B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5" name="Picture 10" descr="SoftClub_new_white"/>
          <p:cNvPicPr>
            <a:picLocks noChangeAspect="1" noChangeArrowheads="1"/>
          </p:cNvPicPr>
          <p:nvPr userDrawn="1"/>
        </p:nvPicPr>
        <p:blipFill>
          <a:blip r:embed="rId2" cstate="print"/>
          <a:srcRect l="4904" t="9349" r="5330" b="6516"/>
          <a:stretch>
            <a:fillRect/>
          </a:stretch>
        </p:blipFill>
        <p:spPr bwMode="auto">
          <a:xfrm>
            <a:off x="8386763" y="268288"/>
            <a:ext cx="66833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755"/>
            <a:ext cx="8291513" cy="800100"/>
          </a:xfrm>
          <a:prstGeom prst="rect">
            <a:avLst/>
          </a:prstGeom>
        </p:spPr>
        <p:txBody>
          <a:bodyPr anchor="b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ABCF5-4416-400F-AA5C-8CC244EF7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3175"/>
            <a:ext cx="8299450" cy="8016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8296275" y="0"/>
            <a:ext cx="847725" cy="801688"/>
          </a:xfrm>
          <a:prstGeom prst="rect">
            <a:avLst/>
          </a:prstGeom>
          <a:solidFill>
            <a:srgbClr val="008B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5" name="Picture 10" descr="SoftClub_new_white"/>
          <p:cNvPicPr>
            <a:picLocks noChangeAspect="1" noChangeArrowheads="1"/>
          </p:cNvPicPr>
          <p:nvPr userDrawn="1"/>
        </p:nvPicPr>
        <p:blipFill>
          <a:blip r:embed="rId2" cstate="print"/>
          <a:srcRect l="4904" t="9349" r="5330" b="6516"/>
          <a:stretch>
            <a:fillRect/>
          </a:stretch>
        </p:blipFill>
        <p:spPr bwMode="auto">
          <a:xfrm>
            <a:off x="8386763" y="268288"/>
            <a:ext cx="66833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755"/>
            <a:ext cx="8291513" cy="800100"/>
          </a:xfrm>
          <a:prstGeom prst="rect">
            <a:avLst/>
          </a:prstGeom>
        </p:spPr>
        <p:txBody>
          <a:bodyPr anchor="b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ABCF5-4416-400F-AA5C-8CC244EF7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3175"/>
            <a:ext cx="8299450" cy="8016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8296275" y="0"/>
            <a:ext cx="847725" cy="801688"/>
          </a:xfrm>
          <a:prstGeom prst="rect">
            <a:avLst/>
          </a:prstGeom>
          <a:solidFill>
            <a:srgbClr val="008B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5" name="Picture 10" descr="SoftClub_new_white"/>
          <p:cNvPicPr>
            <a:picLocks noChangeAspect="1" noChangeArrowheads="1"/>
          </p:cNvPicPr>
          <p:nvPr userDrawn="1"/>
        </p:nvPicPr>
        <p:blipFill>
          <a:blip r:embed="rId2" cstate="print"/>
          <a:srcRect l="4904" t="9349" r="5330" b="6516"/>
          <a:stretch>
            <a:fillRect/>
          </a:stretch>
        </p:blipFill>
        <p:spPr bwMode="auto">
          <a:xfrm>
            <a:off x="8386763" y="268288"/>
            <a:ext cx="66833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755"/>
            <a:ext cx="8291513" cy="800100"/>
          </a:xfrm>
          <a:prstGeom prst="rect">
            <a:avLst/>
          </a:prstGeom>
        </p:spPr>
        <p:txBody>
          <a:bodyPr anchor="b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ABCF5-4416-400F-AA5C-8CC244EF7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3175"/>
            <a:ext cx="8299450" cy="8016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8296275" y="0"/>
            <a:ext cx="847725" cy="801688"/>
          </a:xfrm>
          <a:prstGeom prst="rect">
            <a:avLst/>
          </a:prstGeom>
          <a:solidFill>
            <a:srgbClr val="008B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5" name="Picture 10" descr="SoftClub_new_white"/>
          <p:cNvPicPr>
            <a:picLocks noChangeAspect="1" noChangeArrowheads="1"/>
          </p:cNvPicPr>
          <p:nvPr userDrawn="1"/>
        </p:nvPicPr>
        <p:blipFill>
          <a:blip r:embed="rId2" cstate="print"/>
          <a:srcRect l="4904" t="9349" r="5330" b="6516"/>
          <a:stretch>
            <a:fillRect/>
          </a:stretch>
        </p:blipFill>
        <p:spPr bwMode="auto">
          <a:xfrm>
            <a:off x="8386763" y="268288"/>
            <a:ext cx="66833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755"/>
            <a:ext cx="8291513" cy="800100"/>
          </a:xfrm>
          <a:prstGeom prst="rect">
            <a:avLst/>
          </a:prstGeom>
        </p:spPr>
        <p:txBody>
          <a:bodyPr anchor="b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ABCF5-4416-400F-AA5C-8CC244EF7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3175"/>
            <a:ext cx="8299450" cy="8016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8296275" y="0"/>
            <a:ext cx="847725" cy="801688"/>
          </a:xfrm>
          <a:prstGeom prst="rect">
            <a:avLst/>
          </a:prstGeom>
          <a:solidFill>
            <a:srgbClr val="008B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5" name="Picture 10" descr="SoftClub_new_white"/>
          <p:cNvPicPr>
            <a:picLocks noChangeAspect="1" noChangeArrowheads="1"/>
          </p:cNvPicPr>
          <p:nvPr userDrawn="1"/>
        </p:nvPicPr>
        <p:blipFill>
          <a:blip r:embed="rId2" cstate="print"/>
          <a:srcRect l="4904" t="9349" r="5330" b="6516"/>
          <a:stretch>
            <a:fillRect/>
          </a:stretch>
        </p:blipFill>
        <p:spPr bwMode="auto">
          <a:xfrm>
            <a:off x="8386763" y="268288"/>
            <a:ext cx="66833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755"/>
            <a:ext cx="8291513" cy="800100"/>
          </a:xfrm>
          <a:prstGeom prst="rect">
            <a:avLst/>
          </a:prstGeom>
        </p:spPr>
        <p:txBody>
          <a:bodyPr anchor="b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ABCF5-4416-400F-AA5C-8CC244EF7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7938" y="258763"/>
            <a:ext cx="39417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0"/>
            <a:ext cx="8299450" cy="801688"/>
          </a:xfrm>
          <a:prstGeom prst="rect">
            <a:avLst/>
          </a:prstGeom>
          <a:gradFill flip="none" rotWithShape="1">
            <a:gsLst>
              <a:gs pos="8000">
                <a:srgbClr val="BDE9CC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8296275" y="0"/>
            <a:ext cx="847725" cy="793750"/>
          </a:xfrm>
          <a:prstGeom prst="rect">
            <a:avLst/>
          </a:prstGeom>
          <a:solidFill>
            <a:srgbClr val="008B4D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ru-RU" b="0">
              <a:solidFill>
                <a:schemeClr val="tx1"/>
              </a:solidFill>
            </a:endParaRPr>
          </a:p>
        </p:txBody>
      </p:sp>
      <p:pic>
        <p:nvPicPr>
          <p:cNvPr id="5" name="Picture 10" descr="SoftClub_new_white"/>
          <p:cNvPicPr>
            <a:picLocks noChangeAspect="1" noChangeArrowheads="1"/>
          </p:cNvPicPr>
          <p:nvPr userDrawn="1"/>
        </p:nvPicPr>
        <p:blipFill>
          <a:blip r:embed="rId3" cstate="print"/>
          <a:srcRect l="4904" t="9349" r="5330" b="6516"/>
          <a:stretch>
            <a:fillRect/>
          </a:stretch>
        </p:blipFill>
        <p:spPr bwMode="auto">
          <a:xfrm>
            <a:off x="8372475" y="182563"/>
            <a:ext cx="668338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9B7-316E-497A-B2B9-FE8E4F9FAB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30856-B648-45F6-B0E2-2B3C5EF19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" y="476250"/>
            <a:ext cx="8291513" cy="8001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60439" y="1268413"/>
            <a:ext cx="392430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7139" y="1268413"/>
            <a:ext cx="392430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1A3A5-12F0-4ECD-BCA2-53828E7689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C6CBD-8E44-417D-8D2E-AB842DF5C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" y="476250"/>
            <a:ext cx="8291513" cy="80010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D5868-8CBC-428C-AA2B-29E24D44B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438" y="1268413"/>
            <a:ext cx="80010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49338" y="6584950"/>
            <a:ext cx="19812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63938" y="6584950"/>
            <a:ext cx="28956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05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92938" y="6584950"/>
            <a:ext cx="19812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FDC56D-11E5-4099-A039-E3CD232281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806" r:id="rId15"/>
    <p:sldLayoutId id="2147483807" r:id="rId16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8B4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8B4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8B4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8B4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8B4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008B4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008B4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008B4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008B4D"/>
          </a:solidFill>
          <a:latin typeface="Tahom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rgbClr val="008B4D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rgbClr val="008B4D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rgbClr val="008B4D"/>
        </a:buClr>
        <a:buFont typeface="Wingdings" pitchFamily="2" charset="2"/>
        <a:buChar char="o"/>
        <a:defRPr sz="16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rgbClr val="008B4D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rgbClr val="008B4D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rgbClr val="008B4D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rgbClr val="008B4D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rgbClr val="008B4D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rgbClr val="008B4D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titul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4695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12" descr="SoftClub_new_small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50175" y="266700"/>
            <a:ext cx="11001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438" y="1268413"/>
            <a:ext cx="80010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E4111A-CF6D-44DC-B7C7-690691A0C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21" r:id="rId12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8B4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8B4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8B4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8B4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8B4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008B4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008B4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008B4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008B4D"/>
          </a:solidFill>
          <a:latin typeface="Tahom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rgbClr val="008B4D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rgbClr val="008B4D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rgbClr val="008B4D"/>
        </a:buClr>
        <a:buFont typeface="Wingdings" pitchFamily="2" charset="2"/>
        <a:buChar char="o"/>
        <a:defRPr sz="16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rgbClr val="008B4D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rgbClr val="008B4D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rgbClr val="008B4D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rgbClr val="008B4D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rgbClr val="008B4D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rgbClr val="008B4D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FDC56D-11E5-4099-A039-E3CD232281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3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42" r:id="rId17"/>
    <p:sldLayoutId id="2147483843" r:id="rId18"/>
    <p:sldLayoutId id="2147483845" r:id="rId19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eg"/><Relationship Id="rId18" Type="http://schemas.openxmlformats.org/officeDocument/2006/relationships/image" Target="../media/image56.jpg"/><Relationship Id="rId26" Type="http://schemas.openxmlformats.org/officeDocument/2006/relationships/image" Target="../media/image63.jpg"/><Relationship Id="rId3" Type="http://schemas.openxmlformats.org/officeDocument/2006/relationships/image" Target="../media/image41.jpg"/><Relationship Id="rId21" Type="http://schemas.openxmlformats.org/officeDocument/2006/relationships/image" Target="../media/image58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2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jpg"/><Relationship Id="rId20" Type="http://schemas.openxmlformats.org/officeDocument/2006/relationships/hyperlink" Target="http://www.zepterbank.by/" TargetMode="External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24" Type="http://schemas.openxmlformats.org/officeDocument/2006/relationships/image" Target="../media/image61.jpg"/><Relationship Id="rId5" Type="http://schemas.openxmlformats.org/officeDocument/2006/relationships/image" Target="../media/image43.jpeg"/><Relationship Id="rId15" Type="http://schemas.openxmlformats.org/officeDocument/2006/relationships/image" Target="../media/image53.jpg"/><Relationship Id="rId23" Type="http://schemas.openxmlformats.org/officeDocument/2006/relationships/image" Target="../media/image60.jpg"/><Relationship Id="rId28" Type="http://schemas.openxmlformats.org/officeDocument/2006/relationships/image" Target="../media/image65.jpg"/><Relationship Id="rId10" Type="http://schemas.openxmlformats.org/officeDocument/2006/relationships/image" Target="../media/image48.png"/><Relationship Id="rId19" Type="http://schemas.openxmlformats.org/officeDocument/2006/relationships/image" Target="../media/image57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jpeg"/><Relationship Id="rId22" Type="http://schemas.openxmlformats.org/officeDocument/2006/relationships/image" Target="../media/image59.png"/><Relationship Id="rId27" Type="http://schemas.openxmlformats.org/officeDocument/2006/relationships/image" Target="../media/image64.jpg"/><Relationship Id="rId30" Type="http://schemas.openxmlformats.org/officeDocument/2006/relationships/image" Target="../media/image6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17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20738" y="2828966"/>
            <a:ext cx="4647210" cy="1752600"/>
          </a:xfrm>
        </p:spPr>
        <p:txBody>
          <a:bodyPr>
            <a:normAutofit fontScale="47500" lnSpcReduction="20000"/>
          </a:bodyPr>
          <a:lstStyle/>
          <a:p>
            <a:pPr algn="r" eaLnBrk="1" hangingPunct="1">
              <a:defRPr/>
            </a:pPr>
            <a:endParaRPr lang="en-US" sz="3600" b="1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eaLnBrk="1" hangingPunct="1">
              <a:defRPr/>
            </a:pPr>
            <a:r>
              <a:rPr lang="ru-RU" sz="5500" b="1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Анищенко Владимир</a:t>
            </a:r>
            <a:endParaRPr lang="ru-RU" sz="5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eaLnBrk="1" hangingPunct="1">
              <a:defRPr/>
            </a:pPr>
            <a:r>
              <a:rPr lang="ru-RU" sz="3500" b="1" kern="1200" dirty="0" smtClean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Заместитель генерального директора </a:t>
            </a:r>
          </a:p>
          <a:p>
            <a:pPr algn="r" eaLnBrk="1" hangingPunct="1">
              <a:defRPr/>
            </a:pPr>
            <a:r>
              <a:rPr lang="ru-RU" sz="3500" b="1" kern="1200" dirty="0" smtClean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науке и инновациям</a:t>
            </a:r>
            <a:endParaRPr lang="ru-RU" sz="3500" b="1" kern="1200" dirty="0">
              <a:solidFill>
                <a:srgbClr val="007A4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eaLnBrk="1" hangingPunct="1">
              <a:defRPr/>
            </a:pPr>
            <a:r>
              <a:rPr lang="ru-RU" sz="3500" b="1" kern="1200" dirty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</a:t>
            </a:r>
            <a:r>
              <a:rPr lang="ru-RU" sz="3500" b="1" kern="1200" dirty="0" smtClean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СОФТКЛУБ»</a:t>
            </a:r>
            <a:r>
              <a:rPr lang="en-US" sz="3500" b="1" dirty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3500" b="1" kern="1200" dirty="0" smtClean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CISA</a:t>
            </a:r>
            <a:endParaRPr lang="ru-RU" sz="3500" b="1" kern="1200" dirty="0">
              <a:solidFill>
                <a:srgbClr val="007A4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5605156" y="4376604"/>
            <a:ext cx="3127107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spcBef>
                <a:spcPct val="20000"/>
              </a:spcBef>
              <a:buClr>
                <a:srgbClr val="008B4D"/>
              </a:buClr>
              <a:buFont typeface="Wingdings" pitchFamily="2" charset="2"/>
              <a:buNone/>
            </a:pPr>
            <a:r>
              <a:rPr lang="ru-RU" sz="1200" b="0" dirty="0">
                <a:solidFill>
                  <a:schemeClr val="tx1"/>
                </a:solidFill>
              </a:rPr>
              <a:t>Минск, пр-т Независимости 168/1</a:t>
            </a:r>
          </a:p>
          <a:p>
            <a:pPr algn="r" eaLnBrk="0" hangingPunct="0">
              <a:spcBef>
                <a:spcPct val="20000"/>
              </a:spcBef>
              <a:buClr>
                <a:srgbClr val="008B4D"/>
              </a:buClr>
              <a:buFont typeface="Wingdings" pitchFamily="2" charset="2"/>
              <a:buNone/>
            </a:pPr>
            <a:r>
              <a:rPr lang="ru-RU" sz="1200" b="0" dirty="0">
                <a:solidFill>
                  <a:schemeClr val="tx1"/>
                </a:solidFill>
              </a:rPr>
              <a:t>+375 17 </a:t>
            </a:r>
            <a:r>
              <a:rPr lang="en-US" sz="1200" b="0" dirty="0">
                <a:solidFill>
                  <a:schemeClr val="tx1"/>
                </a:solidFill>
              </a:rPr>
              <a:t>2</a:t>
            </a:r>
            <a:r>
              <a:rPr lang="ru-RU" sz="1200" b="0" dirty="0">
                <a:solidFill>
                  <a:schemeClr val="tx1"/>
                </a:solidFill>
              </a:rPr>
              <a:t>79 33 00</a:t>
            </a:r>
          </a:p>
          <a:p>
            <a:pPr algn="r" eaLnBrk="0" hangingPunct="0">
              <a:spcBef>
                <a:spcPct val="20000"/>
              </a:spcBef>
              <a:buClr>
                <a:srgbClr val="008B4D"/>
              </a:buClr>
              <a:buFont typeface="Wingdings" pitchFamily="2" charset="2"/>
              <a:buNone/>
            </a:pPr>
            <a:r>
              <a:rPr lang="en-US" sz="1200" b="0" dirty="0">
                <a:solidFill>
                  <a:schemeClr val="tx1"/>
                </a:solidFill>
              </a:rPr>
              <a:t>office@softclub.by</a:t>
            </a:r>
          </a:p>
          <a:p>
            <a:pPr algn="r" eaLnBrk="0" hangingPunct="0">
              <a:spcBef>
                <a:spcPct val="20000"/>
              </a:spcBef>
              <a:buClr>
                <a:srgbClr val="008B4D"/>
              </a:buClr>
              <a:buFont typeface="Wingdings" pitchFamily="2" charset="2"/>
              <a:buNone/>
            </a:pPr>
            <a:r>
              <a:rPr lang="en-US" sz="1200" b="0" dirty="0">
                <a:solidFill>
                  <a:schemeClr val="tx1"/>
                </a:solidFill>
              </a:rPr>
              <a:t>www.softclub.by</a:t>
            </a:r>
            <a:endParaRPr lang="ru-RU" sz="1200" b="0" dirty="0">
              <a:solidFill>
                <a:schemeClr val="tx1"/>
              </a:solidFill>
            </a:endParaRPr>
          </a:p>
        </p:txBody>
      </p:sp>
      <p:pic>
        <p:nvPicPr>
          <p:cNvPr id="31749" name="Picture 12" descr="SoftClub_new_smal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8694" y="326355"/>
            <a:ext cx="1132260" cy="7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16200000">
            <a:off x="-2238935" y="2459507"/>
            <a:ext cx="6857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Белорусско-Казахстанский </a:t>
            </a:r>
            <a:r>
              <a:rPr lang="ru-RU" sz="4000" dirty="0">
                <a:solidFill>
                  <a:srgbClr val="FF0000"/>
                </a:solidFill>
              </a:rPr>
              <a:t>бизнес-форум по </a:t>
            </a:r>
            <a:r>
              <a:rPr lang="ru-RU" sz="4000" dirty="0" smtClean="0">
                <a:solidFill>
                  <a:srgbClr val="FF0000"/>
                </a:solidFill>
              </a:rPr>
              <a:t>ИТ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2542" y="346128"/>
            <a:ext cx="2133119" cy="3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47478" y="1869167"/>
            <a:ext cx="647164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9900"/>
                </a:solidFill>
              </a:rPr>
              <a:t>Инновационные </a:t>
            </a:r>
            <a:r>
              <a:rPr lang="ru-RU" sz="3200" dirty="0" smtClean="0">
                <a:solidFill>
                  <a:srgbClr val="009900"/>
                </a:solidFill>
              </a:rPr>
              <a:t>ИТ-решения</a:t>
            </a:r>
          </a:p>
          <a:p>
            <a:pPr algn="r"/>
            <a:r>
              <a:rPr lang="ru-RU" sz="3200" dirty="0" smtClean="0">
                <a:solidFill>
                  <a:srgbClr val="009900"/>
                </a:solidFill>
              </a:rPr>
              <a:t>для </a:t>
            </a:r>
            <a:r>
              <a:rPr lang="ru-RU" sz="3200" dirty="0">
                <a:solidFill>
                  <a:srgbClr val="009900"/>
                </a:solidFill>
              </a:rPr>
              <a:t>банковской сферы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286" y="5648946"/>
            <a:ext cx="468153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71450" y="1011238"/>
            <a:ext cx="3297238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ru-RU" sz="2400">
              <a:solidFill>
                <a:srgbClr val="008B4D"/>
              </a:solidFill>
            </a:endParaRPr>
          </a:p>
        </p:txBody>
      </p:sp>
      <p:pic>
        <p:nvPicPr>
          <p:cNvPr id="1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2420" y="4967260"/>
            <a:ext cx="904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5844" y="6062580"/>
            <a:ext cx="21018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1840" y="5587973"/>
            <a:ext cx="822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7694" y="4722375"/>
            <a:ext cx="25336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26500" y="3655575"/>
            <a:ext cx="5267325" cy="1066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82472" y="4573121"/>
            <a:ext cx="881063" cy="9906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19" name="Прямоугольник 1"/>
          <p:cNvSpPr>
            <a:spLocks noChangeArrowheads="1"/>
          </p:cNvSpPr>
          <p:nvPr/>
        </p:nvSpPr>
        <p:spPr bwMode="auto">
          <a:xfrm>
            <a:off x="74753" y="1235869"/>
            <a:ext cx="9081332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kern="0" dirty="0" smtClean="0">
                <a:solidFill>
                  <a:srgbClr val="008B4D"/>
                </a:solidFill>
                <a:latin typeface="Tahoma"/>
              </a:rPr>
              <a:t>Мобильное решение ДБО для </a:t>
            </a:r>
            <a:r>
              <a:rPr lang="ru-RU" sz="2200" kern="0" dirty="0">
                <a:solidFill>
                  <a:srgbClr val="008B4D"/>
                </a:solidFill>
                <a:latin typeface="Tahoma"/>
              </a:rPr>
              <a:t>юридических </a:t>
            </a:r>
            <a:r>
              <a:rPr lang="ru-RU" sz="2200" kern="0" dirty="0" smtClean="0">
                <a:solidFill>
                  <a:srgbClr val="008B4D"/>
                </a:solidFill>
                <a:latin typeface="Tahoma"/>
              </a:rPr>
              <a:t>лиц </a:t>
            </a:r>
            <a:r>
              <a:rPr lang="ru-RU" sz="2200" kern="0" dirty="0" smtClean="0">
                <a:solidFill>
                  <a:srgbClr val="FF0000"/>
                </a:solidFill>
                <a:latin typeface="Tahoma"/>
              </a:rPr>
              <a:t>с ЭЦП</a:t>
            </a:r>
            <a:endParaRPr lang="en-US" sz="2200" dirty="0">
              <a:solidFill>
                <a:srgbClr val="FF0000"/>
              </a:solidFill>
            </a:endParaRPr>
          </a:p>
          <a:p>
            <a:endParaRPr lang="en-US" sz="2200" kern="0" dirty="0" smtClean="0">
              <a:solidFill>
                <a:srgbClr val="008B4D"/>
              </a:solidFill>
              <a:latin typeface="Tahoma"/>
            </a:endParaRPr>
          </a:p>
          <a:p>
            <a:r>
              <a:rPr lang="ru-RU" sz="2200" kern="0" dirty="0" smtClean="0">
                <a:solidFill>
                  <a:srgbClr val="008B4D"/>
                </a:solidFill>
                <a:latin typeface="Tahoma"/>
              </a:rPr>
              <a:t>Мобильное </a:t>
            </a:r>
            <a:r>
              <a:rPr lang="ru-RU" sz="2200" kern="0" dirty="0">
                <a:solidFill>
                  <a:srgbClr val="008B4D"/>
                </a:solidFill>
                <a:latin typeface="Tahoma"/>
              </a:rPr>
              <a:t>решение ДБО для </a:t>
            </a:r>
            <a:r>
              <a:rPr lang="ru-RU" sz="2200" kern="0" dirty="0" smtClean="0">
                <a:solidFill>
                  <a:srgbClr val="008B4D"/>
                </a:solidFill>
                <a:latin typeface="Tahoma"/>
              </a:rPr>
              <a:t>физических </a:t>
            </a:r>
            <a:r>
              <a:rPr lang="ru-RU" sz="2200" kern="0" dirty="0">
                <a:solidFill>
                  <a:srgbClr val="008B4D"/>
                </a:solidFill>
                <a:latin typeface="Tahoma"/>
              </a:rPr>
              <a:t>лиц </a:t>
            </a:r>
            <a:r>
              <a:rPr lang="ru-RU" sz="2200" kern="0" dirty="0">
                <a:solidFill>
                  <a:srgbClr val="FF0000"/>
                </a:solidFill>
                <a:latin typeface="Tahoma"/>
              </a:rPr>
              <a:t>с ЭЦП</a:t>
            </a:r>
          </a:p>
          <a:p>
            <a:endParaRPr lang="ru-RU" sz="2200" kern="0" dirty="0" smtClean="0">
              <a:solidFill>
                <a:srgbClr val="008B4D"/>
              </a:solidFill>
              <a:latin typeface="Tahoma"/>
            </a:endParaRPr>
          </a:p>
          <a:p>
            <a:r>
              <a:rPr lang="ru-RU" sz="2200" spc="-100" dirty="0">
                <a:solidFill>
                  <a:srgbClr val="008B4D"/>
                </a:solidFill>
              </a:rPr>
              <a:t>Мобильный терминал для работы с контактными смарт-картами</a:t>
            </a:r>
            <a:endParaRPr lang="en-US" sz="2200" spc="-100" dirty="0">
              <a:solidFill>
                <a:srgbClr val="008B4D"/>
              </a:solidFill>
            </a:endParaRPr>
          </a:p>
          <a:p>
            <a:endParaRPr lang="ru-RU" sz="2200" kern="0" dirty="0" smtClean="0">
              <a:solidFill>
                <a:srgbClr val="008B4D"/>
              </a:solidFill>
              <a:latin typeface="Tahoma"/>
            </a:endParaRPr>
          </a:p>
          <a:p>
            <a:r>
              <a:rPr lang="ru-RU" sz="2200" kern="0" dirty="0" smtClean="0">
                <a:solidFill>
                  <a:srgbClr val="008B4D"/>
                </a:solidFill>
                <a:latin typeface="Tahoma"/>
              </a:rPr>
              <a:t>Мобильное </a:t>
            </a:r>
            <a:r>
              <a:rPr lang="ru-RU" sz="2200" kern="0" dirty="0">
                <a:solidFill>
                  <a:srgbClr val="008B4D"/>
                </a:solidFill>
                <a:latin typeface="Tahoma"/>
              </a:rPr>
              <a:t>решение </a:t>
            </a:r>
            <a:r>
              <a:rPr lang="ru-RU" sz="2200" kern="0" dirty="0" smtClean="0">
                <a:solidFill>
                  <a:srgbClr val="008B4D"/>
                </a:solidFill>
                <a:latin typeface="Tahoma"/>
              </a:rPr>
              <a:t>НДО банка </a:t>
            </a:r>
            <a:r>
              <a:rPr lang="ru-RU" sz="2200" kern="0" dirty="0" smtClean="0">
                <a:solidFill>
                  <a:srgbClr val="FF0000"/>
                </a:solidFill>
                <a:latin typeface="Tahoma"/>
              </a:rPr>
              <a:t>с </a:t>
            </a:r>
            <a:r>
              <a:rPr lang="ru-RU" sz="2200" kern="0" dirty="0">
                <a:solidFill>
                  <a:srgbClr val="FF0000"/>
                </a:solidFill>
                <a:latin typeface="Tahoma"/>
              </a:rPr>
              <a:t>ЭЦП</a:t>
            </a:r>
            <a:endParaRPr lang="en-US" sz="22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008B4D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396" y="860800"/>
            <a:ext cx="1621429" cy="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13" y="5539500"/>
            <a:ext cx="1503014" cy="124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0" y="0"/>
            <a:ext cx="8291513" cy="8001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200" b="0" dirty="0" smtClean="0">
                <a:solidFill>
                  <a:srgbClr val="00B05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/>
            </a:r>
            <a:br>
              <a:rPr lang="ru-RU" sz="3200" b="0" dirty="0" smtClean="0">
                <a:solidFill>
                  <a:srgbClr val="00B05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ru-RU" sz="4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Инновационные </a:t>
            </a:r>
            <a:r>
              <a:rPr lang="ru-RU" sz="4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мобильные </a:t>
            </a:r>
            <a:r>
              <a:rPr lang="ru-RU" sz="4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решения</a:t>
            </a:r>
            <a:br>
              <a:rPr lang="ru-RU" sz="4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49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BABCF5-4416-400F-AA5C-8CC244EF7F46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3" y="3735805"/>
            <a:ext cx="2610667" cy="147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8843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Текст 2"/>
          <p:cNvSpPr txBox="1">
            <a:spLocks/>
          </p:cNvSpPr>
          <p:nvPr/>
        </p:nvSpPr>
        <p:spPr bwMode="auto">
          <a:xfrm>
            <a:off x="459579" y="978003"/>
            <a:ext cx="8229600" cy="535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20000"/>
              <a:buNone/>
              <a:tabLst/>
              <a:defRPr/>
            </a:pPr>
            <a:r>
              <a:rPr kumimoji="0" lang="ru-RU" sz="2200" i="0" u="none" strike="noStrike" kern="0" cap="none" spc="0" normalizeH="0" baseline="0" noProof="0" dirty="0" smtClean="0">
                <a:ln>
                  <a:noFill/>
                </a:ln>
                <a:solidFill>
                  <a:srgbClr val="007A4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счетами организаций в системе ДБО с использованием планшетов и смартфонов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163954" y="1756685"/>
            <a:ext cx="575610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0" dirty="0">
                <a:solidFill>
                  <a:srgbClr val="000000"/>
                </a:solidFill>
                <a:ea typeface="Tahoma" panose="020B0604030504040204" pitchFamily="34" charset="0"/>
              </a:rPr>
              <a:t>Современное решение, которое обеспечивает юридическим лицам доступ к системе ДБО с планшетного компьютера и смартфона, поддерживая юридически значимый электронный документооборот с кредитной </a:t>
            </a:r>
            <a:r>
              <a:rPr lang="ru-RU" sz="2200" b="0" dirty="0" smtClean="0">
                <a:solidFill>
                  <a:srgbClr val="000000"/>
                </a:solidFill>
                <a:ea typeface="Tahoma" panose="020B0604030504040204" pitchFamily="34" charset="0"/>
              </a:rPr>
              <a:t>организацией:</a:t>
            </a:r>
            <a:endParaRPr lang="ru-RU" sz="2200" b="0" dirty="0">
              <a:solidFill>
                <a:srgbClr val="000000"/>
              </a:solidFill>
              <a:ea typeface="Tahoma" panose="020B0604030504040204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3200" dirty="0" smtClean="0">
                <a:solidFill>
                  <a:srgbClr val="00B05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/>
            </a:r>
            <a:br>
              <a:rPr lang="ru-RU" sz="3200" dirty="0" smtClean="0">
                <a:solidFill>
                  <a:srgbClr val="00B05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Мобильное решение 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ДБО юридических лиц</a:t>
            </a:r>
            <a:b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1257" y="4296243"/>
            <a:ext cx="62745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60"/>
              </a:lnSpc>
              <a:spcBef>
                <a:spcPts val="600"/>
              </a:spcBef>
            </a:pPr>
            <a:r>
              <a:rPr lang="ru-RU" sz="2200" b="0" dirty="0">
                <a:solidFill>
                  <a:srgbClr val="000000"/>
                </a:solidFill>
                <a:ea typeface="Tahoma" panose="020B0604030504040204" pitchFamily="34" charset="0"/>
              </a:rPr>
              <a:t>- ввод платёжного поручения, в том числе из шаблона; </a:t>
            </a:r>
          </a:p>
          <a:p>
            <a:pPr>
              <a:lnSpc>
                <a:spcPts val="2160"/>
              </a:lnSpc>
              <a:spcBef>
                <a:spcPts val="600"/>
              </a:spcBef>
            </a:pPr>
            <a:r>
              <a:rPr lang="ru-RU" sz="2200" b="0" dirty="0">
                <a:solidFill>
                  <a:srgbClr val="000000"/>
                </a:solidFill>
                <a:ea typeface="Tahoma" panose="020B0604030504040204" pitchFamily="34" charset="0"/>
              </a:rPr>
              <a:t>- подпись платёжного поручения </a:t>
            </a:r>
            <a:r>
              <a:rPr lang="ru-RU" sz="2200" b="0" dirty="0" smtClean="0">
                <a:solidFill>
                  <a:srgbClr val="000000"/>
                </a:solidFill>
                <a:ea typeface="Tahoma" panose="020B0604030504040204" pitchFamily="34" charset="0"/>
              </a:rPr>
              <a:t>ЭЦП (на </a:t>
            </a:r>
            <a:r>
              <a:rPr lang="ru-RU" sz="2200" b="0" dirty="0">
                <a:solidFill>
                  <a:srgbClr val="000000"/>
                </a:solidFill>
                <a:ea typeface="Tahoma" panose="020B0604030504040204" pitchFamily="34" charset="0"/>
              </a:rPr>
              <a:t>первом этапе - только для </a:t>
            </a:r>
            <a:r>
              <a:rPr lang="ru-RU" sz="2200" b="0" dirty="0" err="1">
                <a:solidFill>
                  <a:srgbClr val="000000"/>
                </a:solidFill>
                <a:ea typeface="Tahoma" panose="020B0604030504040204" pitchFamily="34" charset="0"/>
              </a:rPr>
              <a:t>iOS</a:t>
            </a:r>
            <a:r>
              <a:rPr lang="ru-RU" sz="2200" b="0" dirty="0">
                <a:solidFill>
                  <a:srgbClr val="000000"/>
                </a:solidFill>
                <a:ea typeface="Tahoma" panose="020B0604030504040204" pitchFamily="34" charset="0"/>
              </a:rPr>
              <a:t>);</a:t>
            </a:r>
          </a:p>
          <a:p>
            <a:pPr>
              <a:lnSpc>
                <a:spcPts val="2160"/>
              </a:lnSpc>
              <a:spcBef>
                <a:spcPts val="600"/>
              </a:spcBef>
            </a:pPr>
            <a:r>
              <a:rPr lang="ru-RU" sz="2200" b="0" dirty="0">
                <a:solidFill>
                  <a:srgbClr val="000000"/>
                </a:solidFill>
                <a:ea typeface="Tahoma" panose="020B0604030504040204" pitchFamily="34" charset="0"/>
              </a:rPr>
              <a:t>- визирование платёжного поручения </a:t>
            </a:r>
            <a:r>
              <a:rPr lang="ru-RU" sz="2200" b="0" dirty="0" smtClean="0">
                <a:solidFill>
                  <a:srgbClr val="000000"/>
                </a:solidFill>
                <a:ea typeface="Tahoma" panose="020B0604030504040204" pitchFamily="34" charset="0"/>
              </a:rPr>
              <a:t>ЭЦП (на </a:t>
            </a:r>
            <a:r>
              <a:rPr lang="ru-RU" sz="2200" b="0" dirty="0">
                <a:solidFill>
                  <a:srgbClr val="000000"/>
                </a:solidFill>
                <a:ea typeface="Tahoma" panose="020B0604030504040204" pitchFamily="34" charset="0"/>
              </a:rPr>
              <a:t>первом этапе - только для </a:t>
            </a:r>
            <a:r>
              <a:rPr lang="ru-RU" sz="2200" b="0" dirty="0" err="1">
                <a:solidFill>
                  <a:srgbClr val="000000"/>
                </a:solidFill>
                <a:ea typeface="Tahoma" panose="020B0604030504040204" pitchFamily="34" charset="0"/>
              </a:rPr>
              <a:t>iOS</a:t>
            </a:r>
            <a:r>
              <a:rPr lang="ru-RU" sz="2200" b="0" dirty="0" smtClean="0">
                <a:solidFill>
                  <a:srgbClr val="000000"/>
                </a:solidFill>
                <a:ea typeface="Tahoma" panose="020B0604030504040204" pitchFamily="34" charset="0"/>
              </a:rPr>
              <a:t>). </a:t>
            </a:r>
            <a:endParaRPr lang="ru-RU" sz="2200" b="0" dirty="0">
              <a:solidFill>
                <a:srgbClr val="000000"/>
              </a:solidFill>
              <a:ea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691" y="3701907"/>
            <a:ext cx="1719488" cy="312766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BABCF5-4416-400F-AA5C-8CC244EF7F46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2115248"/>
            <a:ext cx="2824000" cy="138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"/>
          <p:cNvSpPr txBox="1">
            <a:spLocks/>
          </p:cNvSpPr>
          <p:nvPr/>
        </p:nvSpPr>
        <p:spPr bwMode="auto">
          <a:xfrm>
            <a:off x="0" y="941243"/>
            <a:ext cx="8360229" cy="148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ru-RU" sz="2200" dirty="0" smtClean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Специализированное ПО для придания мобильному устройству функционала полноценного  мобильного терминала оплаты </a:t>
            </a:r>
            <a:r>
              <a:rPr lang="en-US" sz="2200" dirty="0" smtClean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200" dirty="0" err="1" smtClean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mPOS</a:t>
            </a:r>
            <a:r>
              <a:rPr lang="en-US" sz="2200" dirty="0" smtClean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2200" dirty="0" smtClean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dirty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работы с контактными </a:t>
            </a:r>
            <a:r>
              <a:rPr lang="ru-RU" sz="2200" dirty="0" smtClean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смарт-картами  для малого бизнеса и физических лиц </a:t>
            </a:r>
            <a:r>
              <a:rPr kumimoji="0" lang="ru-RU" sz="2200" i="0" u="none" strike="noStrike" kern="0" cap="none" spc="0" normalizeH="0" baseline="0" noProof="0" dirty="0" smtClean="0">
                <a:ln>
                  <a:noFill/>
                </a:ln>
                <a:solidFill>
                  <a:srgbClr val="007A4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04457" y="2792723"/>
            <a:ext cx="4227615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0" i="1" dirty="0" smtClean="0">
                <a:solidFill>
                  <a:srgbClr val="000000"/>
                </a:solidFill>
                <a:ea typeface="Tahoma" panose="020B0604030504040204" pitchFamily="34" charset="0"/>
              </a:rPr>
              <a:t>Функционал : </a:t>
            </a:r>
            <a:endParaRPr lang="ru-RU" sz="2200" b="0" i="1" dirty="0">
              <a:solidFill>
                <a:srgbClr val="000000"/>
              </a:solidFill>
              <a:ea typeface="Tahoma" panose="020B0604030504040204" pitchFamily="34" charset="0"/>
            </a:endParaRPr>
          </a:p>
          <a:p>
            <a:pPr marL="342900" indent="-342900">
              <a:lnSpc>
                <a:spcPts val="2160"/>
              </a:lnSpc>
              <a:spcBef>
                <a:spcPts val="600"/>
              </a:spcBef>
              <a:buFontTx/>
              <a:buChar char="-"/>
            </a:pPr>
            <a:r>
              <a:rPr lang="ru-RU" sz="2200" b="0" dirty="0" smtClean="0">
                <a:solidFill>
                  <a:schemeClr val="tx1"/>
                </a:solidFill>
                <a:ea typeface="Tahoma" panose="020B0604030504040204" pitchFamily="34" charset="0"/>
              </a:rPr>
              <a:t>обработка банковских транзакций </a:t>
            </a:r>
            <a:r>
              <a:rPr lang="ru-RU" sz="2200" b="0" dirty="0">
                <a:solidFill>
                  <a:schemeClr val="tx1"/>
                </a:solidFill>
                <a:ea typeface="Tahoma" panose="020B0604030504040204" pitchFamily="34" charset="0"/>
              </a:rPr>
              <a:t>в любое время и в любом </a:t>
            </a:r>
            <a:r>
              <a:rPr lang="ru-RU" sz="2200" b="0" dirty="0" smtClean="0">
                <a:solidFill>
                  <a:schemeClr val="tx1"/>
                </a:solidFill>
                <a:ea typeface="Tahoma" panose="020B0604030504040204" pitchFamily="34" charset="0"/>
              </a:rPr>
              <a:t>месте.</a:t>
            </a:r>
            <a:endParaRPr lang="en-US" sz="2200" b="0" dirty="0" smtClean="0">
              <a:solidFill>
                <a:schemeClr val="tx1"/>
              </a:solidFill>
              <a:ea typeface="Tahoma" panose="020B0604030504040204" pitchFamily="34" charset="0"/>
            </a:endParaRPr>
          </a:p>
          <a:p>
            <a:pPr>
              <a:lnSpc>
                <a:spcPts val="2160"/>
              </a:lnSpc>
              <a:spcBef>
                <a:spcPts val="600"/>
              </a:spcBef>
            </a:pPr>
            <a:r>
              <a:rPr lang="ru-RU" sz="2200" b="0" i="1" dirty="0" smtClean="0">
                <a:solidFill>
                  <a:schemeClr val="tx1"/>
                </a:solidFill>
                <a:ea typeface="Tahoma" panose="020B0604030504040204" pitchFamily="34" charset="0"/>
              </a:rPr>
              <a:t>Преимущества:</a:t>
            </a:r>
          </a:p>
          <a:p>
            <a:pPr>
              <a:lnSpc>
                <a:spcPts val="2160"/>
              </a:lnSpc>
              <a:spcBef>
                <a:spcPts val="600"/>
              </a:spcBef>
            </a:pPr>
            <a:r>
              <a:rPr lang="ru-RU" sz="2200" b="0" dirty="0" smtClean="0">
                <a:solidFill>
                  <a:schemeClr val="tx1"/>
                </a:solidFill>
                <a:ea typeface="Tahoma" panose="020B0604030504040204" pitchFamily="34" charset="0"/>
              </a:rPr>
              <a:t>- существенное снижение стоимости банковских </a:t>
            </a:r>
            <a:r>
              <a:rPr lang="ru-RU" sz="2200" b="0" dirty="0">
                <a:solidFill>
                  <a:schemeClr val="tx1"/>
                </a:solidFill>
                <a:ea typeface="Tahoma" panose="020B0604030504040204" pitchFamily="34" charset="0"/>
              </a:rPr>
              <a:t>терминалов для приёма средств при покупках </a:t>
            </a:r>
            <a:r>
              <a:rPr lang="ru-RU" sz="2200" b="0" dirty="0" smtClean="0">
                <a:solidFill>
                  <a:schemeClr val="tx1"/>
                </a:solidFill>
                <a:ea typeface="Tahoma" panose="020B0604030504040204" pitchFamily="34" charset="0"/>
              </a:rPr>
              <a:t>и расчетах за услуги.</a:t>
            </a:r>
          </a:p>
          <a:p>
            <a:pPr marL="342900" indent="-342900">
              <a:lnSpc>
                <a:spcPts val="2160"/>
              </a:lnSpc>
              <a:spcBef>
                <a:spcPts val="600"/>
              </a:spcBef>
              <a:buFontTx/>
              <a:buChar char="-"/>
            </a:pPr>
            <a:endParaRPr lang="ru-RU" sz="2200" b="0" i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200" dirty="0" smtClean="0">
                <a:solidFill>
                  <a:srgbClr val="00B05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/>
            </a:r>
            <a:br>
              <a:rPr lang="ru-RU" sz="3200" dirty="0" smtClean="0">
                <a:solidFill>
                  <a:srgbClr val="00B05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Мобильный терминал для работы с контактными 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смарт-картами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BABCF5-4416-400F-AA5C-8CC244EF7F46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09850" y="4028418"/>
            <a:ext cx="3902223" cy="105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2" y="3432175"/>
            <a:ext cx="282257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6078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3175"/>
            <a:ext cx="8291513" cy="8001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3200" dirty="0" smtClean="0">
                <a:solidFill>
                  <a:srgbClr val="00B05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/>
            </a:r>
            <a:br>
              <a:rPr lang="ru-RU" sz="3200" dirty="0" smtClean="0">
                <a:solidFill>
                  <a:srgbClr val="00B05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</a:br>
            <a:endPara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0"/>
            <a:ext cx="8291513" cy="8001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200" b="0" dirty="0" smtClean="0">
                <a:solidFill>
                  <a:srgbClr val="00B05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/>
            </a:r>
            <a:br>
              <a:rPr lang="ru-RU" sz="3200" b="0" dirty="0" smtClean="0">
                <a:solidFill>
                  <a:srgbClr val="00B05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ru-RU" sz="4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Планшетные технологии в подсистеме учета и обработки денежной наличности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7507" y="1067731"/>
            <a:ext cx="8431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007A43"/>
                </a:solidFill>
                <a:ea typeface="Tahoma" panose="020B0604030504040204" pitchFamily="34" charset="0"/>
              </a:rPr>
              <a:t>Возможности работы с </a:t>
            </a:r>
            <a:r>
              <a:rPr lang="ru-RU" sz="2200" dirty="0" smtClean="0">
                <a:solidFill>
                  <a:srgbClr val="007A43"/>
                </a:solidFill>
                <a:ea typeface="Tahoma" panose="020B0604030504040204" pitchFamily="34" charset="0"/>
              </a:rPr>
              <a:t>электронными документами </a:t>
            </a:r>
            <a:r>
              <a:rPr lang="ru-RU" sz="2200" dirty="0">
                <a:solidFill>
                  <a:srgbClr val="007A43"/>
                </a:solidFill>
                <a:ea typeface="Tahoma" panose="020B0604030504040204" pitchFamily="34" charset="0"/>
              </a:rPr>
              <a:t>на мобильных </a:t>
            </a:r>
            <a:r>
              <a:rPr lang="ru-RU" sz="2200" dirty="0" smtClean="0">
                <a:solidFill>
                  <a:srgbClr val="007A43"/>
                </a:solidFill>
                <a:ea typeface="Tahoma" panose="020B0604030504040204" pitchFamily="34" charset="0"/>
              </a:rPr>
              <a:t>устройствах в системе НДО</a:t>
            </a:r>
            <a:endParaRPr lang="ru-RU" sz="2200" dirty="0">
              <a:solidFill>
                <a:srgbClr val="007A43"/>
              </a:solidFill>
              <a:ea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7507" y="2068688"/>
            <a:ext cx="712307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0" dirty="0" smtClean="0">
                <a:solidFill>
                  <a:schemeClr val="tx1"/>
                </a:solidFill>
                <a:ea typeface="Tahoma" panose="020B0604030504040204" pitchFamily="34" charset="0"/>
              </a:rPr>
              <a:t>- </a:t>
            </a:r>
            <a:r>
              <a:rPr lang="ru-RU" sz="2200" b="0" dirty="0">
                <a:solidFill>
                  <a:schemeClr val="tx1"/>
                </a:solidFill>
                <a:ea typeface="Tahoma" panose="020B0604030504040204" pitchFamily="34" charset="0"/>
              </a:rPr>
              <a:t>получение информации в реальном </a:t>
            </a:r>
            <a:r>
              <a:rPr lang="ru-RU" sz="2200" b="0" dirty="0" smtClean="0">
                <a:solidFill>
                  <a:schemeClr val="tx1"/>
                </a:solidFill>
                <a:ea typeface="Tahoma" panose="020B0604030504040204" pitchFamily="34" charset="0"/>
              </a:rPr>
              <a:t>времени</a:t>
            </a:r>
          </a:p>
          <a:p>
            <a:r>
              <a:rPr lang="ru-RU" sz="2200" b="0" dirty="0" smtClean="0">
                <a:solidFill>
                  <a:schemeClr val="tx1"/>
                </a:solidFill>
                <a:ea typeface="Tahoma" panose="020B0604030504040204" pitchFamily="34" charset="0"/>
              </a:rPr>
              <a:t>- возможность </a:t>
            </a:r>
            <a:r>
              <a:rPr lang="ru-RU" sz="2200" b="0" dirty="0">
                <a:solidFill>
                  <a:schemeClr val="tx1"/>
                </a:solidFill>
                <a:ea typeface="Tahoma" panose="020B0604030504040204" pitchFamily="34" charset="0"/>
              </a:rPr>
              <a:t>оставаться на связи всегда и везде</a:t>
            </a:r>
          </a:p>
          <a:p>
            <a:r>
              <a:rPr lang="ru-RU" sz="2200" b="0" dirty="0" smtClean="0">
                <a:solidFill>
                  <a:schemeClr val="tx1"/>
                </a:solidFill>
                <a:ea typeface="Tahoma" panose="020B0604030504040204" pitchFamily="34" charset="0"/>
              </a:rPr>
              <a:t>- оперативное </a:t>
            </a:r>
            <a:r>
              <a:rPr lang="ru-RU" sz="2200" b="0" dirty="0">
                <a:solidFill>
                  <a:schemeClr val="tx1"/>
                </a:solidFill>
                <a:ea typeface="Tahoma" panose="020B0604030504040204" pitchFamily="34" charset="0"/>
              </a:rPr>
              <a:t>управление и контроль сотрудников </a:t>
            </a:r>
          </a:p>
          <a:p>
            <a:r>
              <a:rPr lang="ru-RU" sz="2200" b="0" dirty="0" smtClean="0">
                <a:solidFill>
                  <a:schemeClr val="tx1"/>
                </a:solidFill>
                <a:ea typeface="Tahoma" panose="020B0604030504040204" pitchFamily="34" charset="0"/>
              </a:rPr>
              <a:t>- экономия </a:t>
            </a:r>
            <a:r>
              <a:rPr lang="ru-RU" sz="2200" b="0" dirty="0">
                <a:solidFill>
                  <a:schemeClr val="tx1"/>
                </a:solidFill>
                <a:ea typeface="Tahoma" panose="020B0604030504040204" pitchFamily="34" charset="0"/>
              </a:rPr>
              <a:t>времени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400" y="4058298"/>
            <a:ext cx="88583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rgbClr val="007A43"/>
                </a:solidFill>
              </a:rPr>
              <a:t>Мобильное рабочее место оператора банкоматов/ПСТС</a:t>
            </a:r>
            <a:endParaRPr lang="ru-RU" sz="2200" i="0" dirty="0">
              <a:solidFill>
                <a:srgbClr val="007A43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210" y="4714104"/>
            <a:ext cx="7382494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ru-RU" sz="2200" b="0" dirty="0" smtClean="0">
                <a:solidFill>
                  <a:schemeClr val="tx1"/>
                </a:solidFill>
              </a:rPr>
              <a:t>подтверждение факта </a:t>
            </a:r>
            <a:r>
              <a:rPr lang="ru-RU" sz="2200" b="0" dirty="0">
                <a:solidFill>
                  <a:schemeClr val="tx1"/>
                </a:solidFill>
              </a:rPr>
              <a:t>загрузки кассет в АТМ/ПСТС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ru-RU" sz="2200" b="0" dirty="0" smtClean="0">
                <a:solidFill>
                  <a:schemeClr val="tx1"/>
                </a:solidFill>
              </a:rPr>
              <a:t>справка-отчет </a:t>
            </a:r>
            <a:r>
              <a:rPr lang="ru-RU" sz="2200" b="0" dirty="0">
                <a:solidFill>
                  <a:schemeClr val="tx1"/>
                </a:solidFill>
              </a:rPr>
              <a:t>о результатах выгрузки кассет </a:t>
            </a:r>
            <a:endParaRPr lang="ru-RU" sz="2200" b="0" dirty="0" smtClean="0">
              <a:solidFill>
                <a:schemeClr val="tx1"/>
              </a:solidFill>
            </a:endParaRP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ru-RU" sz="2200" b="0" dirty="0" smtClean="0">
                <a:solidFill>
                  <a:schemeClr val="tx1"/>
                </a:solidFill>
              </a:rPr>
              <a:t>формирование Акта </a:t>
            </a:r>
            <a:r>
              <a:rPr lang="ru-RU" sz="2200" b="0" dirty="0">
                <a:solidFill>
                  <a:schemeClr val="tx1"/>
                </a:solidFill>
              </a:rPr>
              <a:t>о денежной </a:t>
            </a:r>
            <a:r>
              <a:rPr lang="ru-RU" sz="2200" b="0" dirty="0" smtClean="0">
                <a:solidFill>
                  <a:schemeClr val="tx1"/>
                </a:solidFill>
              </a:rPr>
              <a:t>наличности</a:t>
            </a:r>
            <a:endParaRPr lang="ru-RU" sz="2200" b="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ru-RU" sz="2200" b="0" dirty="0" smtClean="0">
                <a:solidFill>
                  <a:schemeClr val="tx1"/>
                </a:solidFill>
              </a:rPr>
              <a:t>создание заявки </a:t>
            </a:r>
            <a:r>
              <a:rPr lang="ru-RU" sz="2200" b="0" dirty="0">
                <a:solidFill>
                  <a:schemeClr val="tx1"/>
                </a:solidFill>
              </a:rPr>
              <a:t>на ремонт </a:t>
            </a:r>
            <a:r>
              <a:rPr lang="ru-RU" sz="2200" b="0" dirty="0" smtClean="0">
                <a:solidFill>
                  <a:schemeClr val="tx1"/>
                </a:solidFill>
              </a:rPr>
              <a:t>АТМ/ПСТС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578" y="1934298"/>
            <a:ext cx="1650188" cy="199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BABCF5-4416-400F-AA5C-8CC244EF7F46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05" y="5214722"/>
            <a:ext cx="1919169" cy="94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4378" y="1755929"/>
            <a:ext cx="898962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ru-RU" sz="2200" b="0" dirty="0" smtClean="0">
                <a:solidFill>
                  <a:schemeClr val="tx1"/>
                </a:solidFill>
              </a:rPr>
              <a:t>- визирование  договоров </a:t>
            </a:r>
            <a:r>
              <a:rPr lang="ru-RU" sz="2200" b="0" dirty="0">
                <a:solidFill>
                  <a:schemeClr val="tx1"/>
                </a:solidFill>
              </a:rPr>
              <a:t>на инкассацию выручки, перевозку и пр.</a:t>
            </a:r>
          </a:p>
          <a:p>
            <a:pPr lvl="0">
              <a:spcBef>
                <a:spcPts val="1200"/>
              </a:spcBef>
            </a:pPr>
            <a:r>
              <a:rPr lang="en-US" sz="2200" b="0" dirty="0" smtClean="0">
                <a:solidFill>
                  <a:schemeClr val="tx1"/>
                </a:solidFill>
              </a:rPr>
              <a:t>- </a:t>
            </a:r>
            <a:r>
              <a:rPr lang="ru-RU" sz="2200" b="0" dirty="0" smtClean="0">
                <a:solidFill>
                  <a:schemeClr val="tx1"/>
                </a:solidFill>
              </a:rPr>
              <a:t>ознакомление </a:t>
            </a:r>
            <a:r>
              <a:rPr lang="ru-RU" sz="2200" b="0" dirty="0">
                <a:solidFill>
                  <a:schemeClr val="tx1"/>
                </a:solidFill>
              </a:rPr>
              <a:t>инкассаторов с Нарядом на работу</a:t>
            </a:r>
          </a:p>
          <a:p>
            <a:pPr lvl="0">
              <a:spcBef>
                <a:spcPts val="1200"/>
              </a:spcBef>
            </a:pPr>
            <a:r>
              <a:rPr lang="en-US" sz="2200" b="0" dirty="0" smtClean="0">
                <a:solidFill>
                  <a:schemeClr val="tx1"/>
                </a:solidFill>
              </a:rPr>
              <a:t>- </a:t>
            </a:r>
            <a:r>
              <a:rPr lang="ru-RU" sz="2200" b="0" dirty="0" smtClean="0">
                <a:solidFill>
                  <a:schemeClr val="tx1"/>
                </a:solidFill>
              </a:rPr>
              <a:t>визирование  графиков </a:t>
            </a:r>
            <a:r>
              <a:rPr lang="ru-RU" sz="2200" b="0" dirty="0">
                <a:solidFill>
                  <a:schemeClr val="tx1"/>
                </a:solidFill>
              </a:rPr>
              <a:t> заездов</a:t>
            </a:r>
          </a:p>
          <a:p>
            <a:pPr>
              <a:spcBef>
                <a:spcPts val="1200"/>
              </a:spcBef>
            </a:pPr>
            <a:r>
              <a:rPr lang="ru-RU" sz="2200" b="0" dirty="0" smtClean="0">
                <a:solidFill>
                  <a:schemeClr val="tx1"/>
                </a:solidFill>
              </a:rPr>
              <a:t>- фиксация замеров </a:t>
            </a:r>
            <a:r>
              <a:rPr lang="ru-RU" sz="2200" b="0" dirty="0">
                <a:solidFill>
                  <a:schemeClr val="tx1"/>
                </a:solidFill>
              </a:rPr>
              <a:t>протяженности </a:t>
            </a:r>
            <a:r>
              <a:rPr lang="ru-RU" sz="2200" b="0" dirty="0" smtClean="0">
                <a:solidFill>
                  <a:schemeClr val="tx1"/>
                </a:solidFill>
              </a:rPr>
              <a:t>маршрутов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56" y="3965907"/>
            <a:ext cx="329565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3200" dirty="0" smtClean="0">
                <a:solidFill>
                  <a:srgbClr val="00B05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/>
            </a:r>
            <a:br>
              <a:rPr lang="ru-RU" sz="3200" dirty="0" smtClean="0">
                <a:solidFill>
                  <a:srgbClr val="00B05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Планшетные технологии в подсистеме 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учета и обработки денежной 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наличности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554" y="1018215"/>
            <a:ext cx="88583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rgbClr val="007A43"/>
                </a:solidFill>
              </a:rPr>
              <a:t>Мобильное рабочее место службы инкассации</a:t>
            </a:r>
            <a:endParaRPr lang="ru-RU" sz="2200" i="0" dirty="0">
              <a:solidFill>
                <a:srgbClr val="007A43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86659" y="4537892"/>
            <a:ext cx="47262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7A43"/>
                </a:solidFill>
              </a:rPr>
              <a:t>Подтверждение </a:t>
            </a:r>
            <a:r>
              <a:rPr lang="ru-RU" sz="2200" dirty="0">
                <a:solidFill>
                  <a:srgbClr val="007A43"/>
                </a:solidFill>
              </a:rPr>
              <a:t>инкассатором приема ценностей на объекте </a:t>
            </a:r>
            <a:r>
              <a:rPr lang="ru-RU" sz="2200" dirty="0" smtClean="0">
                <a:solidFill>
                  <a:srgbClr val="007A43"/>
                </a:solidFill>
              </a:rPr>
              <a:t>инкассации</a:t>
            </a:r>
            <a:endParaRPr lang="ru-RU" sz="2200" dirty="0">
              <a:solidFill>
                <a:srgbClr val="007A43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BABCF5-4416-400F-AA5C-8CC244EF7F46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951" y="2804031"/>
            <a:ext cx="1919169" cy="94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753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39561" y="1812915"/>
            <a:ext cx="760503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200" b="0" dirty="0" smtClean="0">
                <a:solidFill>
                  <a:schemeClr val="tx1"/>
                </a:solidFill>
              </a:rPr>
              <a:t>Подписание сводных </a:t>
            </a:r>
            <a:r>
              <a:rPr lang="ru-RU" sz="2200" b="0" dirty="0">
                <a:solidFill>
                  <a:schemeClr val="tx1"/>
                </a:solidFill>
              </a:rPr>
              <a:t>заявок на доставку ценностей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200" b="0" dirty="0">
                <a:solidFill>
                  <a:schemeClr val="tx1"/>
                </a:solidFill>
              </a:rPr>
              <a:t>Подписание </a:t>
            </a:r>
            <a:r>
              <a:rPr lang="ru-RU" sz="2200" b="0" dirty="0" smtClean="0">
                <a:solidFill>
                  <a:schemeClr val="tx1"/>
                </a:solidFill>
              </a:rPr>
              <a:t>распоряжений </a:t>
            </a:r>
            <a:r>
              <a:rPr lang="ru-RU" sz="2200" b="0" dirty="0">
                <a:solidFill>
                  <a:schemeClr val="tx1"/>
                </a:solidFill>
              </a:rPr>
              <a:t>на доставку ценностей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200" b="0" dirty="0" smtClean="0">
                <a:solidFill>
                  <a:schemeClr val="tx1"/>
                </a:solidFill>
              </a:rPr>
              <a:t>Получение </a:t>
            </a:r>
            <a:r>
              <a:rPr lang="ru-RU" sz="2200" b="0" dirty="0">
                <a:solidFill>
                  <a:schemeClr val="tx1"/>
                </a:solidFill>
              </a:rPr>
              <a:t>сопроводительных описей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200" b="0" dirty="0">
                <a:solidFill>
                  <a:schemeClr val="tx1"/>
                </a:solidFill>
              </a:rPr>
              <a:t>Подписание </a:t>
            </a:r>
            <a:r>
              <a:rPr lang="ru-RU" sz="2200" b="0" dirty="0" smtClean="0">
                <a:solidFill>
                  <a:schemeClr val="tx1"/>
                </a:solidFill>
              </a:rPr>
              <a:t>доверенностей </a:t>
            </a:r>
            <a:r>
              <a:rPr lang="ru-RU" sz="2200" b="0" dirty="0">
                <a:solidFill>
                  <a:schemeClr val="tx1"/>
                </a:solidFill>
              </a:rPr>
              <a:t>на перевозку ценностей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200" b="0" dirty="0" smtClean="0">
                <a:solidFill>
                  <a:schemeClr val="tx1"/>
                </a:solidFill>
              </a:rPr>
              <a:t>Получение подтверждения инкассаторов о получении </a:t>
            </a:r>
            <a:r>
              <a:rPr lang="ru-RU" sz="2200" b="0" dirty="0">
                <a:solidFill>
                  <a:schemeClr val="tx1"/>
                </a:solidFill>
              </a:rPr>
              <a:t>ценностей для доставки </a:t>
            </a:r>
            <a:r>
              <a:rPr lang="ru-RU" sz="2200" b="0" dirty="0" smtClean="0">
                <a:solidFill>
                  <a:schemeClr val="tx1"/>
                </a:solidFill>
              </a:rPr>
              <a:t> </a:t>
            </a:r>
            <a:endParaRPr lang="ru-RU" sz="2200" b="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200" b="0" dirty="0">
                <a:solidFill>
                  <a:schemeClr val="tx1"/>
                </a:solidFill>
              </a:rPr>
              <a:t>Подтверждение </a:t>
            </a:r>
            <a:r>
              <a:rPr lang="ru-RU" sz="2200" b="0" dirty="0" smtClean="0">
                <a:solidFill>
                  <a:schemeClr val="tx1"/>
                </a:solidFill>
              </a:rPr>
              <a:t>инкассаторов о выезде </a:t>
            </a:r>
            <a:r>
              <a:rPr lang="ru-RU" sz="2200" b="0" dirty="0">
                <a:solidFill>
                  <a:schemeClr val="tx1"/>
                </a:solidFill>
              </a:rPr>
              <a:t>бригады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200" b="0" dirty="0" smtClean="0">
                <a:solidFill>
                  <a:schemeClr val="tx1"/>
                </a:solidFill>
              </a:rPr>
              <a:t>Получение подтверждения инкассаторов о доставке </a:t>
            </a:r>
            <a:r>
              <a:rPr lang="ru-RU" sz="2200" b="0" dirty="0">
                <a:solidFill>
                  <a:schemeClr val="tx1"/>
                </a:solidFill>
              </a:rPr>
              <a:t>сумки по назначению </a:t>
            </a:r>
            <a:r>
              <a:rPr lang="ru-RU" sz="2200" b="0" dirty="0" smtClean="0">
                <a:solidFill>
                  <a:schemeClr val="tx1"/>
                </a:solidFill>
              </a:rPr>
              <a:t> </a:t>
            </a:r>
            <a:endParaRPr lang="ru-RU" sz="2200" b="0" dirty="0">
              <a:solidFill>
                <a:schemeClr val="tx1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3200" dirty="0" smtClean="0">
                <a:solidFill>
                  <a:srgbClr val="00B05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/>
            </a:r>
            <a:br>
              <a:rPr lang="ru-RU" sz="3200" dirty="0" smtClean="0">
                <a:solidFill>
                  <a:srgbClr val="00B05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Планшетные технологии в подсистеме 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учета и обработки денежной 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наличности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554" y="1018215"/>
            <a:ext cx="88583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rgbClr val="007A43"/>
                </a:solidFill>
              </a:rPr>
              <a:t>Мобильное рабочее место руководителя кассового центра</a:t>
            </a:r>
            <a:endParaRPr lang="ru-RU" sz="2200" i="0" dirty="0">
              <a:solidFill>
                <a:srgbClr val="007A43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BABCF5-4416-400F-AA5C-8CC244EF7F46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770" y="5649574"/>
            <a:ext cx="1919169" cy="94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5351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268" y="1637707"/>
            <a:ext cx="571214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0" dirty="0" smtClean="0">
                <a:solidFill>
                  <a:schemeClr val="tx1"/>
                </a:solidFill>
              </a:rPr>
              <a:t>Оформление </a:t>
            </a:r>
            <a:r>
              <a:rPr lang="ru-RU" sz="2200" b="0" dirty="0">
                <a:solidFill>
                  <a:schemeClr val="tx1"/>
                </a:solidFill>
              </a:rPr>
              <a:t>заведующим кассой (хранилищем) операций вноса/выноса ценностей в хранилище</a:t>
            </a:r>
          </a:p>
          <a:p>
            <a:endParaRPr lang="ru-RU" sz="2200" b="0" dirty="0" smtClean="0">
              <a:solidFill>
                <a:schemeClr val="tx1"/>
              </a:solidFill>
            </a:endParaRPr>
          </a:p>
          <a:p>
            <a:r>
              <a:rPr lang="ru-RU" sz="2200" b="0" dirty="0" smtClean="0">
                <a:solidFill>
                  <a:schemeClr val="tx1"/>
                </a:solidFill>
              </a:rPr>
              <a:t>Подтверждение </a:t>
            </a:r>
            <a:r>
              <a:rPr lang="ru-RU" sz="2200" b="0" dirty="0">
                <a:solidFill>
                  <a:schemeClr val="tx1"/>
                </a:solidFill>
              </a:rPr>
              <a:t>кассовыми работниками операций передачи ценностей (заведующий&lt;-&gt;кассир)</a:t>
            </a:r>
          </a:p>
          <a:p>
            <a:endParaRPr lang="ru-RU" b="0" dirty="0" smtClean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84" y="1637707"/>
            <a:ext cx="3319416" cy="162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31" y="3357031"/>
            <a:ext cx="1161479" cy="126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3200" dirty="0" smtClean="0">
                <a:solidFill>
                  <a:srgbClr val="00B05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/>
            </a:r>
            <a:br>
              <a:rPr lang="ru-RU" sz="3200" dirty="0" smtClean="0">
                <a:solidFill>
                  <a:srgbClr val="00B05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Планшетные технологии в подсистеме 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учета и обработки денежной 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наличности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9492" y="877551"/>
            <a:ext cx="88583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rgbClr val="007A43"/>
                </a:solidFill>
              </a:rPr>
              <a:t>Мобильное рабочее место по обработке денежной наличности в хранилище</a:t>
            </a:r>
            <a:endParaRPr lang="ru-RU" sz="2200" i="0" dirty="0">
              <a:solidFill>
                <a:srgbClr val="007A43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26684" y="4190953"/>
            <a:ext cx="684117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7A43"/>
                </a:solidFill>
              </a:rPr>
              <a:t>Преимущество: </a:t>
            </a:r>
          </a:p>
          <a:p>
            <a:r>
              <a:rPr lang="ru-RU" sz="2200" b="0" dirty="0">
                <a:solidFill>
                  <a:srgbClr val="007A43"/>
                </a:solidFill>
              </a:rPr>
              <a:t>подтверждение операций непосредственно на местах передачи ценностей (при отсутствии компьютера, например, в хранилище) и при невозможности доступа к компьютеру (например, при запрете доступа кассира в помещение заведующего кассой)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BABCF5-4416-400F-AA5C-8CC244EF7F46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2" y="5095968"/>
            <a:ext cx="1919169" cy="94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9489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8291513" cy="8001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288925" algn="l" eaLnBrk="1" hangingPunct="1"/>
            <a:r>
              <a:rPr lang="ru-RU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компании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solidFill>
                  <a:srgbClr val="008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СофтКлуб</a:t>
            </a:r>
            <a:endParaRPr lang="ru-RU" sz="2400" b="1" dirty="0">
              <a:solidFill>
                <a:srgbClr val="008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40651211"/>
              </p:ext>
            </p:extLst>
          </p:nvPr>
        </p:nvGraphicFramePr>
        <p:xfrm>
          <a:off x="111786" y="888713"/>
          <a:ext cx="8925339" cy="5804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379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549" y="1249363"/>
            <a:ext cx="3106921" cy="45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E69B7-316E-497A-B2B9-FE8E4F9FABC1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-3175"/>
            <a:ext cx="8291513" cy="8001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 Заказчики</a:t>
            </a:r>
            <a:endParaRPr lang="ru-RU" sz="24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02" y="1949803"/>
            <a:ext cx="2261398" cy="685753"/>
          </a:xfrm>
          <a:prstGeom prst="rect">
            <a:avLst/>
          </a:prstGeom>
        </p:spPr>
      </p:pic>
      <p:pic>
        <p:nvPicPr>
          <p:cNvPr id="5" name="Picture 10" descr="Delta_Bank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200" y="5343256"/>
            <a:ext cx="1633530" cy="35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5" descr="БТА Банк лог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72310" y="3591216"/>
            <a:ext cx="11271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0" descr="Belarusban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8477" y="1557964"/>
            <a:ext cx="1741487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6" descr="nbr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0700" y="1407947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28"/>
          <p:cNvGrpSpPr>
            <a:grpSpLocks/>
          </p:cNvGrpSpPr>
          <p:nvPr/>
        </p:nvGrpSpPr>
        <p:grpSpPr bwMode="auto">
          <a:xfrm>
            <a:off x="5798664" y="2125042"/>
            <a:ext cx="2781300" cy="254000"/>
            <a:chOff x="2980592" y="5394854"/>
            <a:chExt cx="3243996" cy="296333"/>
          </a:xfrm>
        </p:grpSpPr>
        <p:pic>
          <p:nvPicPr>
            <p:cNvPr id="12" name="Picture 30" descr="http://www.investbank.org/images/btbblogo.gi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0592" y="5395383"/>
              <a:ext cx="837346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2" descr="http://www.investbank.org/images/btn_ru/2_ru_04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35400" y="5394854"/>
              <a:ext cx="2389188" cy="296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34" descr="http://designcard.ru/cfoto.php?fname=content/clipart/9740.jpg&amp;mw=350&amp;max"/>
          <p:cNvPicPr>
            <a:picLocks noChangeAspect="1" noChangeArrowheads="1"/>
          </p:cNvPicPr>
          <p:nvPr/>
        </p:nvPicPr>
        <p:blipFill>
          <a:blip r:embed="rId10" cstate="print"/>
          <a:srcRect l="3265" t="2252" r="2890" b="2779"/>
          <a:stretch>
            <a:fillRect/>
          </a:stretch>
        </p:blipFill>
        <p:spPr bwMode="auto">
          <a:xfrm>
            <a:off x="509038" y="1234910"/>
            <a:ext cx="880025" cy="89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8" descr="http://www.nbkr.kg/servlet/img?index=18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274" t="12454" r="69154" b="15543"/>
          <a:stretch>
            <a:fillRect/>
          </a:stretch>
        </p:blipFill>
        <p:spPr bwMode="auto">
          <a:xfrm>
            <a:off x="1044712" y="3276735"/>
            <a:ext cx="10922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БАПБ_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92872" y="1407947"/>
            <a:ext cx="239077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" y="2626730"/>
            <a:ext cx="2282743" cy="4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40" y="3331713"/>
            <a:ext cx="1033460" cy="60007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64" y="2679080"/>
            <a:ext cx="1625600" cy="5143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268" y="3501493"/>
            <a:ext cx="3017520" cy="234696"/>
          </a:xfrm>
          <a:prstGeom prst="rect">
            <a:avLst/>
          </a:prstGeom>
        </p:spPr>
      </p:pic>
      <p:pic>
        <p:nvPicPr>
          <p:cNvPr id="25" name="Picture 12" descr="VTB_logo copy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18703" y="2073810"/>
            <a:ext cx="106838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0" y="4197326"/>
            <a:ext cx="2235244" cy="31038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679079"/>
            <a:ext cx="3105940" cy="652633"/>
          </a:xfrm>
          <a:prstGeom prst="rect">
            <a:avLst/>
          </a:prstGeom>
        </p:spPr>
      </p:pic>
      <p:pic>
        <p:nvPicPr>
          <p:cNvPr id="29" name="Picture 31" descr="zepter_bank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905151" y="4395104"/>
            <a:ext cx="1724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73" y="5193089"/>
            <a:ext cx="2079390" cy="40772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559" y="5768000"/>
            <a:ext cx="2160866" cy="76863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27" y="5886780"/>
            <a:ext cx="1941814" cy="64985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27" y="4942445"/>
            <a:ext cx="2822448" cy="658368"/>
          </a:xfrm>
          <a:prstGeom prst="rect">
            <a:avLst/>
          </a:prstGeom>
        </p:spPr>
      </p:pic>
      <p:pic>
        <p:nvPicPr>
          <p:cNvPr id="13312" name="Рисунок 1331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84" y="4042066"/>
            <a:ext cx="2813304" cy="182880"/>
          </a:xfrm>
          <a:prstGeom prst="rect">
            <a:avLst/>
          </a:prstGeom>
        </p:spPr>
      </p:pic>
      <p:pic>
        <p:nvPicPr>
          <p:cNvPr id="13313" name="Рисунок 1331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00" y="4574294"/>
            <a:ext cx="2491077" cy="314719"/>
          </a:xfrm>
          <a:prstGeom prst="rect">
            <a:avLst/>
          </a:prstGeom>
        </p:spPr>
      </p:pic>
      <p:pic>
        <p:nvPicPr>
          <p:cNvPr id="13315" name="Рисунок 1331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52" y="4784399"/>
            <a:ext cx="2554250" cy="186622"/>
          </a:xfrm>
          <a:prstGeom prst="rect">
            <a:avLst/>
          </a:prstGeom>
        </p:spPr>
      </p:pic>
      <p:pic>
        <p:nvPicPr>
          <p:cNvPr id="13316" name="Рисунок 1331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51" y="5955246"/>
            <a:ext cx="1574370" cy="512917"/>
          </a:xfrm>
          <a:prstGeom prst="rect">
            <a:avLst/>
          </a:prstGeom>
        </p:spPr>
      </p:pic>
      <p:pic>
        <p:nvPicPr>
          <p:cNvPr id="13317" name="Рисунок 1331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3" y="5955246"/>
            <a:ext cx="1881524" cy="445294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E69B7-316E-497A-B2B9-FE8E4F9FABC1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6373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-3175"/>
            <a:ext cx="8291513" cy="8001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ru-RU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Рейтинг </a:t>
            </a:r>
            <a:r>
              <a:rPr lang="en-US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 500</a:t>
            </a:r>
            <a:endParaRPr lang="ru-RU" sz="24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6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861" y="1254126"/>
            <a:ext cx="2952981" cy="394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36807" y="5526727"/>
            <a:ext cx="35814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 descr="C:\Users\grakov\Downloads\Software500Head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8469" y="5576047"/>
            <a:ext cx="42846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554057" y="1038787"/>
            <a:ext cx="5299075" cy="43781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rgbClr val="008B4D"/>
              </a:buClr>
              <a:buFont typeface="Wingdings" pitchFamily="2" charset="2"/>
              <a:buNone/>
            </a:pPr>
            <a:r>
              <a:rPr lang="ru-RU" sz="2200" b="0" dirty="0" smtClean="0">
                <a:solidFill>
                  <a:schemeClr val="tx1"/>
                </a:solidFill>
              </a:rPr>
              <a:t>В 2013 году по </a:t>
            </a:r>
            <a:r>
              <a:rPr lang="ru-RU" sz="2200" b="0" dirty="0">
                <a:solidFill>
                  <a:schemeClr val="tx1"/>
                </a:solidFill>
              </a:rPr>
              <a:t>результатам </a:t>
            </a:r>
            <a:r>
              <a:rPr lang="ru-RU" sz="2200" b="0" dirty="0" smtClean="0">
                <a:solidFill>
                  <a:schemeClr val="tx1"/>
                </a:solidFill>
              </a:rPr>
              <a:t>ежегодного исследования журнала </a:t>
            </a:r>
            <a:r>
              <a:rPr lang="ru-RU" sz="2200" dirty="0" err="1">
                <a:solidFill>
                  <a:srgbClr val="007A43"/>
                </a:solidFill>
              </a:rPr>
              <a:t>Software</a:t>
            </a:r>
            <a:r>
              <a:rPr lang="ru-RU" sz="2200" dirty="0">
                <a:solidFill>
                  <a:srgbClr val="007A43"/>
                </a:solidFill>
              </a:rPr>
              <a:t> </a:t>
            </a:r>
            <a:r>
              <a:rPr lang="ru-RU" sz="2200" dirty="0" err="1" smtClean="0">
                <a:solidFill>
                  <a:srgbClr val="007A43"/>
                </a:solidFill>
              </a:rPr>
              <a:t>Magazine</a:t>
            </a:r>
            <a:r>
              <a:rPr lang="ru-RU" sz="2200" dirty="0" smtClean="0">
                <a:solidFill>
                  <a:srgbClr val="007A43"/>
                </a:solidFill>
              </a:rPr>
              <a:t> </a:t>
            </a:r>
            <a:r>
              <a:rPr lang="ru-RU" sz="2200" b="0" dirty="0" smtClean="0">
                <a:solidFill>
                  <a:schemeClr val="tx1"/>
                </a:solidFill>
              </a:rPr>
              <a:t>компания </a:t>
            </a:r>
            <a:r>
              <a:rPr lang="ru-RU" sz="2200" b="0" dirty="0" err="1">
                <a:solidFill>
                  <a:schemeClr val="tx1"/>
                </a:solidFill>
              </a:rPr>
              <a:t>СофтКлуб</a:t>
            </a:r>
            <a:r>
              <a:rPr lang="ru-RU" sz="2200" b="0" dirty="0">
                <a:solidFill>
                  <a:schemeClr val="tx1"/>
                </a:solidFill>
              </a:rPr>
              <a:t> </a:t>
            </a:r>
            <a:r>
              <a:rPr lang="ru-RU" sz="2200" b="0" dirty="0" smtClean="0">
                <a:solidFill>
                  <a:schemeClr val="tx1"/>
                </a:solidFill>
              </a:rPr>
              <a:t>в третий раз вошла в </a:t>
            </a:r>
            <a:r>
              <a:rPr lang="ru-RU" sz="2200" b="0" dirty="0">
                <a:solidFill>
                  <a:schemeClr val="tx1"/>
                </a:solidFill>
              </a:rPr>
              <a:t>число </a:t>
            </a:r>
            <a:r>
              <a:rPr lang="ru-RU" sz="2200" dirty="0">
                <a:solidFill>
                  <a:srgbClr val="007A43"/>
                </a:solidFill>
              </a:rPr>
              <a:t>500 крупнейших в мире </a:t>
            </a:r>
            <a:r>
              <a:rPr lang="ru-RU" sz="2200" b="0" dirty="0">
                <a:solidFill>
                  <a:schemeClr val="tx1"/>
                </a:solidFill>
              </a:rPr>
              <a:t>поставщиков программного обеспечения и ИТ-услуг</a:t>
            </a:r>
            <a:r>
              <a:rPr lang="ru-RU" sz="2200" b="0" dirty="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008B4D"/>
              </a:buClr>
            </a:pPr>
            <a:endParaRPr lang="ru-RU" sz="1400" b="0" i="1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008B4D"/>
              </a:buClr>
            </a:pPr>
            <a:r>
              <a:rPr lang="ru-RU" sz="1400" b="0" i="1" dirty="0" smtClean="0">
                <a:solidFill>
                  <a:schemeClr val="tx1"/>
                </a:solidFill>
              </a:rPr>
              <a:t>«</a:t>
            </a:r>
            <a:r>
              <a:rPr lang="ru-RU" sz="1400" b="0" i="1" dirty="0" err="1">
                <a:solidFill>
                  <a:schemeClr val="tx1"/>
                </a:solidFill>
              </a:rPr>
              <a:t>Software</a:t>
            </a:r>
            <a:r>
              <a:rPr lang="ru-RU" sz="1400" b="0" i="1" dirty="0">
                <a:solidFill>
                  <a:schemeClr val="tx1"/>
                </a:solidFill>
              </a:rPr>
              <a:t> 500» – </a:t>
            </a:r>
            <a:r>
              <a:rPr lang="ru-RU" sz="1400" b="0" i="1" dirty="0" smtClean="0">
                <a:solidFill>
                  <a:schemeClr val="tx1"/>
                </a:solidFill>
              </a:rPr>
              <a:t>ежегодный рейтинг </a:t>
            </a:r>
            <a:r>
              <a:rPr lang="ru-RU" sz="1400" b="0" i="1" dirty="0">
                <a:solidFill>
                  <a:schemeClr val="tx1"/>
                </a:solidFill>
              </a:rPr>
              <a:t>крупнейших мировых поставщиков ПО и </a:t>
            </a:r>
            <a:r>
              <a:rPr lang="ru-RU" sz="1400" b="0" i="1" dirty="0" smtClean="0">
                <a:solidFill>
                  <a:schemeClr val="tx1"/>
                </a:solidFill>
              </a:rPr>
              <a:t>услуг. </a:t>
            </a:r>
            <a:r>
              <a:rPr lang="ru-RU" sz="1400" b="0" i="1" dirty="0">
                <a:solidFill>
                  <a:schemeClr val="tx1"/>
                </a:solidFill>
              </a:rPr>
              <a:t>В 31-м по счёту рейтинге, проводимом с 1982 года, места распределялись на основании доходов компаний в 2012 </a:t>
            </a:r>
            <a:r>
              <a:rPr lang="ru-RU" sz="1400" b="0" i="1" dirty="0" smtClean="0">
                <a:solidFill>
                  <a:schemeClr val="tx1"/>
                </a:solidFill>
              </a:rPr>
              <a:t>году (от </a:t>
            </a:r>
            <a:r>
              <a:rPr lang="ru-RU" sz="1400" b="0" i="1" dirty="0">
                <a:solidFill>
                  <a:schemeClr val="tx1"/>
                </a:solidFill>
              </a:rPr>
              <a:t>продажи лицензий, сопровождения и поддержки ПО, обучения, IT-услуг и </a:t>
            </a:r>
            <a:r>
              <a:rPr lang="ru-RU" sz="1400" b="0" i="1" dirty="0" smtClean="0">
                <a:solidFill>
                  <a:schemeClr val="tx1"/>
                </a:solidFill>
              </a:rPr>
              <a:t>консалтинга).</a:t>
            </a:r>
            <a:r>
              <a:rPr lang="ru-RU" sz="1600" b="0" i="1" dirty="0" smtClean="0">
                <a:solidFill>
                  <a:schemeClr val="tx1"/>
                </a:solidFill>
              </a:rPr>
              <a:t> </a:t>
            </a:r>
            <a:endParaRPr lang="ru-RU" sz="1600" b="0" i="1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E69B7-316E-497A-B2B9-FE8E4F9FABC1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-3175"/>
            <a:ext cx="8291513" cy="8001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ru-RU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Стратегия развития 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ИТ-решений</a:t>
            </a:r>
            <a:endParaRPr lang="ru-RU" sz="24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96884" y="1258177"/>
            <a:ext cx="8743700" cy="40676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9pPr>
          </a:lstStyle>
          <a:p>
            <a:pPr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</a:pPr>
            <a:r>
              <a:rPr lang="ru-RU" sz="2200" b="0" dirty="0" smtClean="0">
                <a:solidFill>
                  <a:schemeClr val="tx1"/>
                </a:solidFill>
              </a:rPr>
              <a:t>Интернет-банкинг охватывающий весь спектр продуктов и услуг для физических и юридических лиц</a:t>
            </a:r>
            <a:r>
              <a:rPr lang="en-US" sz="2200" b="0" dirty="0">
                <a:solidFill>
                  <a:schemeClr val="tx1"/>
                </a:solidFill>
              </a:rPr>
              <a:t>:</a:t>
            </a:r>
            <a:endParaRPr lang="en-US" sz="2200" b="0" dirty="0" smtClean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</a:pPr>
            <a:endParaRPr lang="ru-RU" sz="2200" b="0" dirty="0" smtClean="0">
              <a:solidFill>
                <a:schemeClr val="tx1"/>
              </a:solidFill>
            </a:endParaRPr>
          </a:p>
          <a:p>
            <a:pPr marL="450850"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</a:pPr>
            <a:r>
              <a:rPr lang="ru-RU" sz="2200" b="0" dirty="0" smtClean="0">
                <a:solidFill>
                  <a:schemeClr val="tx1"/>
                </a:solidFill>
              </a:rPr>
              <a:t>Централизованная архитектура единой инфраструктуры обслуживания клиентов</a:t>
            </a:r>
            <a:endParaRPr lang="en-US" sz="2200" b="0" dirty="0" smtClean="0">
              <a:solidFill>
                <a:schemeClr val="tx1"/>
              </a:solidFill>
            </a:endParaRPr>
          </a:p>
          <a:p>
            <a:pPr marL="450850"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  <a:buFontTx/>
              <a:buChar char="-"/>
            </a:pPr>
            <a:endParaRPr lang="ru-RU" sz="2200" b="0" dirty="0" smtClean="0">
              <a:solidFill>
                <a:schemeClr val="tx1"/>
              </a:solidFill>
            </a:endParaRPr>
          </a:p>
          <a:p>
            <a:pPr marL="450850"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</a:pPr>
            <a:r>
              <a:rPr lang="ru-RU" sz="2200" b="0" dirty="0" smtClean="0">
                <a:solidFill>
                  <a:schemeClr val="tx1"/>
                </a:solidFill>
              </a:rPr>
              <a:t>Портальное непосредственное представление услуг через стандартизованные элементы интерфейса, поддерживаемое всем разнообразием браузеров и ОС</a:t>
            </a:r>
            <a:endParaRPr lang="en-US" sz="2200" b="0" dirty="0" smtClean="0">
              <a:solidFill>
                <a:schemeClr val="tx1"/>
              </a:solidFill>
            </a:endParaRPr>
          </a:p>
          <a:p>
            <a:pPr marL="450850"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  <a:buFontTx/>
              <a:buChar char="-"/>
            </a:pPr>
            <a:endParaRPr lang="ru-RU" sz="2200" b="0" dirty="0" smtClean="0">
              <a:solidFill>
                <a:schemeClr val="tx1"/>
              </a:solidFill>
            </a:endParaRPr>
          </a:p>
          <a:p>
            <a:pPr marL="450850"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</a:pPr>
            <a:r>
              <a:rPr lang="ru-RU" sz="2200" b="0" dirty="0">
                <a:solidFill>
                  <a:schemeClr val="tx1"/>
                </a:solidFill>
              </a:rPr>
              <a:t>Опции для поддержки через интеграционную шину различных систем </a:t>
            </a:r>
            <a:r>
              <a:rPr lang="en-US" sz="2200" b="0" dirty="0">
                <a:solidFill>
                  <a:schemeClr val="tx1"/>
                </a:solidFill>
              </a:rPr>
              <a:t>CRM</a:t>
            </a:r>
            <a:r>
              <a:rPr lang="ru-RU" sz="2200" b="0" dirty="0">
                <a:solidFill>
                  <a:schemeClr val="tx1"/>
                </a:solidFill>
              </a:rPr>
              <a:t>, карточных процессингов, платежных систем, систем денежных переводов и электронных кошельков 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008B4D"/>
              </a:buClr>
              <a:buFont typeface="Wingdings" pitchFamily="2" charset="2"/>
              <a:buNone/>
            </a:pPr>
            <a:endParaRPr lang="ru-RU" b="0" i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594" y="2268186"/>
            <a:ext cx="166255" cy="166255"/>
          </a:xfrm>
          <a:prstGeom prst="rect">
            <a:avLst/>
          </a:prstGeom>
          <a:solidFill>
            <a:srgbClr val="008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7594" y="4372632"/>
            <a:ext cx="166255" cy="166255"/>
          </a:xfrm>
          <a:prstGeom prst="rect">
            <a:avLst/>
          </a:prstGeom>
          <a:solidFill>
            <a:srgbClr val="008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7594" y="3173225"/>
            <a:ext cx="166255" cy="166255"/>
          </a:xfrm>
          <a:prstGeom prst="rect">
            <a:avLst/>
          </a:prstGeom>
          <a:solidFill>
            <a:srgbClr val="008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5795158" y="5549668"/>
            <a:ext cx="2420505" cy="927179"/>
            <a:chOff x="1930400" y="946150"/>
            <a:chExt cx="4287533" cy="1854358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400" y="946150"/>
              <a:ext cx="4287533" cy="1854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2" descr="SoftClub_new_small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679"/>
            <a:stretch/>
          </p:blipFill>
          <p:spPr bwMode="auto">
            <a:xfrm>
              <a:off x="5546453" y="2440464"/>
              <a:ext cx="554342" cy="274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E69B7-316E-497A-B2B9-FE8E4F9FABC1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008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985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71550" y="2137557"/>
            <a:ext cx="7907338" cy="93815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r" eaLnBrk="1" hangingPunct="1"/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ru-RU" sz="3000" b="1" dirty="0" smtClean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Благодарю за внимание</a:t>
            </a:r>
            <a:br>
              <a:rPr lang="ru-RU" sz="3000" b="1" dirty="0" smtClean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000" b="1" dirty="0" smtClean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000" b="1" dirty="0" smtClean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000" b="1" dirty="0">
              <a:solidFill>
                <a:srgbClr val="007A4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2" descr="SoftClub_new_smal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8694" y="326355"/>
            <a:ext cx="1132260" cy="7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2542" y="346128"/>
            <a:ext cx="2133119" cy="3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860849" y="3719780"/>
            <a:ext cx="3990446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ru-RU" sz="55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Анищенко Владимир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3500" b="1" dirty="0" smtClean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Заместитель генерального директора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3500" b="1" dirty="0" smtClean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науке и инновациям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3500" b="1" dirty="0" smtClean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«СОФТКЛУБ»</a:t>
            </a:r>
            <a:r>
              <a:rPr lang="en-US" sz="3500" b="1" dirty="0" smtClean="0">
                <a:solidFill>
                  <a:srgbClr val="007A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CISA</a:t>
            </a:r>
            <a:endParaRPr lang="ru-RU" sz="3500" b="1" dirty="0">
              <a:solidFill>
                <a:srgbClr val="007A4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2459503" y="2459507"/>
            <a:ext cx="6857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Белорусско-Казахстанский </a:t>
            </a:r>
            <a:r>
              <a:rPr lang="ru-RU" sz="4000" dirty="0">
                <a:solidFill>
                  <a:srgbClr val="FF0000"/>
                </a:solidFill>
              </a:rPr>
              <a:t>бизнес-форум по </a:t>
            </a:r>
            <a:r>
              <a:rPr lang="ru-RU" sz="4000" dirty="0" smtClean="0">
                <a:solidFill>
                  <a:srgbClr val="FF0000"/>
                </a:solidFill>
              </a:rPr>
              <a:t>ИТ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286" y="5648946"/>
            <a:ext cx="468153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-3175"/>
            <a:ext cx="8291513" cy="8001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ru-RU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Стратегия развития 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ИТ-решений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продолжение)</a:t>
            </a:r>
            <a:endParaRPr lang="ru-RU" sz="24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" y="1061662"/>
            <a:ext cx="7968341" cy="36757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9pPr>
          </a:lstStyle>
          <a:p>
            <a:pPr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</a:pPr>
            <a:r>
              <a:rPr lang="ru-RU" sz="2200" b="0" dirty="0" smtClean="0">
                <a:solidFill>
                  <a:schemeClr val="tx1"/>
                </a:solidFill>
              </a:rPr>
              <a:t>Приоритетная разработка мобильных решений для смартфонов и планшетных устройств:</a:t>
            </a:r>
          </a:p>
          <a:p>
            <a:pPr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</a:pPr>
            <a:endParaRPr lang="ru-RU" sz="2200" b="0" dirty="0" smtClean="0">
              <a:solidFill>
                <a:schemeClr val="tx1"/>
              </a:solidFill>
            </a:endParaRPr>
          </a:p>
          <a:p>
            <a:pPr marL="450850"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</a:pPr>
            <a:r>
              <a:rPr lang="ru-RU" sz="2200" b="0" dirty="0" smtClean="0">
                <a:solidFill>
                  <a:schemeClr val="tx1"/>
                </a:solidFill>
              </a:rPr>
              <a:t>Облегченный </a:t>
            </a:r>
            <a:r>
              <a:rPr lang="ru-RU" sz="2200" b="0" dirty="0">
                <a:solidFill>
                  <a:schemeClr val="tx1"/>
                </a:solidFill>
              </a:rPr>
              <a:t>клиентский интерфейс для </a:t>
            </a:r>
            <a:r>
              <a:rPr lang="ru-RU" sz="2200" b="0" dirty="0" smtClean="0">
                <a:solidFill>
                  <a:schemeClr val="tx1"/>
                </a:solidFill>
              </a:rPr>
              <a:t>мобильных устройств, работающих </a:t>
            </a:r>
            <a:r>
              <a:rPr lang="ru-RU" sz="2200" b="0" dirty="0">
                <a:solidFill>
                  <a:schemeClr val="tx1"/>
                </a:solidFill>
              </a:rPr>
              <a:t>под управлением </a:t>
            </a:r>
            <a:r>
              <a:rPr lang="en-US" sz="2200" b="0" dirty="0" err="1">
                <a:solidFill>
                  <a:schemeClr val="tx1"/>
                </a:solidFill>
              </a:rPr>
              <a:t>iOS</a:t>
            </a:r>
            <a:r>
              <a:rPr lang="en-US" sz="2200" b="0" dirty="0">
                <a:solidFill>
                  <a:schemeClr val="tx1"/>
                </a:solidFill>
              </a:rPr>
              <a:t> </a:t>
            </a:r>
            <a:r>
              <a:rPr lang="ru-RU" sz="2200" b="0" dirty="0">
                <a:solidFill>
                  <a:schemeClr val="tx1"/>
                </a:solidFill>
              </a:rPr>
              <a:t>и </a:t>
            </a:r>
            <a:r>
              <a:rPr lang="en-US" sz="2200" b="0" dirty="0" smtClean="0">
                <a:solidFill>
                  <a:schemeClr val="tx1"/>
                </a:solidFill>
              </a:rPr>
              <a:t>Android</a:t>
            </a:r>
            <a:endParaRPr lang="ru-RU" sz="2200" b="0" dirty="0" smtClean="0">
              <a:solidFill>
                <a:schemeClr val="tx1"/>
              </a:solidFill>
            </a:endParaRPr>
          </a:p>
          <a:p>
            <a:pPr marL="450850"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  <a:buFontTx/>
              <a:buChar char="-"/>
            </a:pPr>
            <a:endParaRPr lang="ru-RU" sz="2200" b="0" dirty="0">
              <a:solidFill>
                <a:schemeClr val="tx1"/>
              </a:solidFill>
            </a:endParaRPr>
          </a:p>
          <a:p>
            <a:pPr marL="450850"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</a:pPr>
            <a:r>
              <a:rPr lang="ru-RU" sz="2200" b="0" dirty="0" smtClean="0">
                <a:solidFill>
                  <a:schemeClr val="tx1"/>
                </a:solidFill>
              </a:rPr>
              <a:t>Поддержка </a:t>
            </a:r>
            <a:r>
              <a:rPr lang="ru-RU" sz="2200" b="0" dirty="0">
                <a:solidFill>
                  <a:schemeClr val="tx1"/>
                </a:solidFill>
              </a:rPr>
              <a:t>ЭЦП для юридически значимого электронного </a:t>
            </a:r>
            <a:r>
              <a:rPr lang="ru-RU" sz="2200" b="0" dirty="0" smtClean="0">
                <a:solidFill>
                  <a:schemeClr val="tx1"/>
                </a:solidFill>
              </a:rPr>
              <a:t>документооборота </a:t>
            </a:r>
            <a:r>
              <a:rPr lang="ru-RU" sz="2200" b="0" dirty="0">
                <a:solidFill>
                  <a:schemeClr val="tx1"/>
                </a:solidFill>
              </a:rPr>
              <a:t>как на платформах </a:t>
            </a:r>
            <a:r>
              <a:rPr lang="en-US" sz="2200" b="0" dirty="0">
                <a:solidFill>
                  <a:schemeClr val="tx1"/>
                </a:solidFill>
              </a:rPr>
              <a:t>Linux</a:t>
            </a:r>
            <a:r>
              <a:rPr lang="ru-RU" sz="2200" b="0" dirty="0">
                <a:solidFill>
                  <a:schemeClr val="tx1"/>
                </a:solidFill>
              </a:rPr>
              <a:t> и</a:t>
            </a:r>
            <a:r>
              <a:rPr lang="en-US" sz="2200" b="0" dirty="0">
                <a:solidFill>
                  <a:schemeClr val="tx1"/>
                </a:solidFill>
              </a:rPr>
              <a:t> </a:t>
            </a:r>
            <a:r>
              <a:rPr lang="en-US" sz="2200" b="0" dirty="0" smtClean="0">
                <a:solidFill>
                  <a:schemeClr val="tx1"/>
                </a:solidFill>
              </a:rPr>
              <a:t>Windows</a:t>
            </a:r>
            <a:r>
              <a:rPr lang="ru-RU" sz="2200" b="0" dirty="0" smtClean="0">
                <a:solidFill>
                  <a:schemeClr val="tx1"/>
                </a:solidFill>
              </a:rPr>
              <a:t>, </a:t>
            </a:r>
            <a:r>
              <a:rPr lang="ru-RU" sz="2200" b="0" dirty="0">
                <a:solidFill>
                  <a:schemeClr val="tx1"/>
                </a:solidFill>
              </a:rPr>
              <a:t>так и под</a:t>
            </a:r>
            <a:r>
              <a:rPr lang="en-US" sz="2200" b="0" dirty="0">
                <a:solidFill>
                  <a:schemeClr val="tx1"/>
                </a:solidFill>
              </a:rPr>
              <a:t>  </a:t>
            </a:r>
            <a:r>
              <a:rPr lang="en-US" sz="2200" b="0" dirty="0" err="1">
                <a:solidFill>
                  <a:schemeClr val="tx1"/>
                </a:solidFill>
              </a:rPr>
              <a:t>iOS</a:t>
            </a:r>
            <a:r>
              <a:rPr lang="ru-RU" sz="2200" b="0" dirty="0">
                <a:solidFill>
                  <a:schemeClr val="tx1"/>
                </a:solidFill>
              </a:rPr>
              <a:t> и</a:t>
            </a:r>
            <a:r>
              <a:rPr lang="en-US" sz="2200" b="0" dirty="0">
                <a:solidFill>
                  <a:schemeClr val="tx1"/>
                </a:solidFill>
              </a:rPr>
              <a:t> Android</a:t>
            </a:r>
            <a:r>
              <a:rPr lang="ru-RU" sz="2200" b="0" dirty="0">
                <a:solidFill>
                  <a:schemeClr val="tx1"/>
                </a:solidFill>
              </a:rPr>
              <a:t> </a:t>
            </a:r>
            <a:r>
              <a:rPr lang="ru-RU" sz="2200" b="0" dirty="0" smtClean="0">
                <a:solidFill>
                  <a:schemeClr val="tx1"/>
                </a:solidFill>
              </a:rPr>
              <a:t>для Фронт- и </a:t>
            </a:r>
            <a:r>
              <a:rPr lang="ru-RU" sz="2200" b="0" dirty="0" err="1" smtClean="0">
                <a:solidFill>
                  <a:schemeClr val="tx1"/>
                </a:solidFill>
              </a:rPr>
              <a:t>Бэк</a:t>
            </a:r>
            <a:r>
              <a:rPr lang="ru-RU" sz="2200" b="0" dirty="0" smtClean="0">
                <a:solidFill>
                  <a:schemeClr val="tx1"/>
                </a:solidFill>
              </a:rPr>
              <a:t>-офисов </a:t>
            </a:r>
          </a:p>
          <a:p>
            <a:pPr marL="450850"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  <a:buFontTx/>
              <a:buChar char="-"/>
            </a:pPr>
            <a:endParaRPr lang="ru-RU" sz="2200" b="0" dirty="0">
              <a:solidFill>
                <a:schemeClr val="tx1"/>
              </a:solidFill>
            </a:endParaRPr>
          </a:p>
          <a:p>
            <a:pPr marL="450850"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</a:pPr>
            <a:r>
              <a:rPr lang="ru-RU" sz="2200" b="0" dirty="0" smtClean="0">
                <a:solidFill>
                  <a:schemeClr val="tx1"/>
                </a:solidFill>
              </a:rPr>
              <a:t>Открытая </a:t>
            </a:r>
            <a:r>
              <a:rPr lang="ru-RU" sz="2200" b="0" dirty="0">
                <a:solidFill>
                  <a:schemeClr val="tx1"/>
                </a:solidFill>
              </a:rPr>
              <a:t>реализация для развития приложений пользователем</a:t>
            </a:r>
          </a:p>
          <a:p>
            <a:pPr marL="450850">
              <a:lnSpc>
                <a:spcPct val="110000"/>
              </a:lnSpc>
              <a:spcBef>
                <a:spcPct val="20000"/>
              </a:spcBef>
              <a:buClr>
                <a:srgbClr val="008B4D"/>
              </a:buClr>
              <a:buFont typeface="Wingdings" pitchFamily="2" charset="2"/>
              <a:buNone/>
            </a:pPr>
            <a:endParaRPr lang="ru-RU" b="0" i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1334" y="2018803"/>
            <a:ext cx="166255" cy="166255"/>
          </a:xfrm>
          <a:prstGeom prst="rect">
            <a:avLst/>
          </a:prstGeom>
          <a:solidFill>
            <a:srgbClr val="008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97660" y="2929646"/>
            <a:ext cx="166255" cy="166255"/>
          </a:xfrm>
          <a:prstGeom prst="rect">
            <a:avLst/>
          </a:prstGeom>
          <a:solidFill>
            <a:srgbClr val="008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89612" y="4495611"/>
            <a:ext cx="166255" cy="166255"/>
          </a:xfrm>
          <a:prstGeom prst="rect">
            <a:avLst/>
          </a:prstGeom>
          <a:solidFill>
            <a:srgbClr val="008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E69B7-316E-497A-B2B9-FE8E4F9FABC1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460" y="4906256"/>
            <a:ext cx="3512713" cy="175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46117" y="3148904"/>
            <a:ext cx="3902223" cy="105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9218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-3175"/>
            <a:ext cx="8291513" cy="8001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ru-RU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Направления развития инновационных решений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34391" y="1157541"/>
            <a:ext cx="8318742" cy="55163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rgbClr val="008B4D"/>
              </a:buClr>
              <a:buFont typeface="Wingdings" pitchFamily="2" charset="2"/>
              <a:buNone/>
            </a:pPr>
            <a:r>
              <a:rPr lang="ru-RU" sz="2200" b="0" dirty="0" smtClean="0">
                <a:solidFill>
                  <a:schemeClr val="tx1"/>
                </a:solidFill>
              </a:rPr>
              <a:t>1.</a:t>
            </a:r>
            <a:r>
              <a:rPr lang="en-US" sz="2200" b="0" dirty="0" smtClean="0">
                <a:solidFill>
                  <a:schemeClr val="tx1"/>
                </a:solidFill>
              </a:rPr>
              <a:t> </a:t>
            </a:r>
            <a:r>
              <a:rPr lang="ru-RU" sz="2200" b="0" dirty="0" smtClean="0">
                <a:solidFill>
                  <a:schemeClr val="tx1"/>
                </a:solidFill>
              </a:rPr>
              <a:t>Поддержка идентификационных сервисов и </a:t>
            </a:r>
            <a:r>
              <a:rPr lang="en-US" sz="2200" b="0" dirty="0" smtClean="0">
                <a:solidFill>
                  <a:schemeClr val="tx1"/>
                </a:solidFill>
              </a:rPr>
              <a:t>PKI </a:t>
            </a:r>
            <a:r>
              <a:rPr lang="ru-RU" sz="2200" b="0" dirty="0" smtClean="0">
                <a:solidFill>
                  <a:schemeClr val="tx1"/>
                </a:solidFill>
              </a:rPr>
              <a:t>для реализации доверенных мобильных платежных инструментов</a:t>
            </a:r>
            <a:endParaRPr lang="ru-RU" sz="2200" b="0" dirty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  <a:buFont typeface="Wingdings" pitchFamily="2" charset="2"/>
              <a:buNone/>
            </a:pPr>
            <a:endParaRPr lang="ru-RU" sz="2200" b="0" dirty="0">
              <a:solidFill>
                <a:schemeClr val="tx1"/>
              </a:solidFill>
            </a:endParaRPr>
          </a:p>
          <a:p>
            <a:r>
              <a:rPr lang="ru-RU" sz="2200" b="0" dirty="0" smtClean="0">
                <a:solidFill>
                  <a:schemeClr val="tx1"/>
                </a:solidFill>
              </a:rPr>
              <a:t>2. </a:t>
            </a:r>
            <a:r>
              <a:rPr lang="ru-RU" sz="2200" b="0" dirty="0">
                <a:solidFill>
                  <a:schemeClr val="tx1"/>
                </a:solidFill>
              </a:rPr>
              <a:t>Поддержка средств мобильной инфраструктуры приема платежей для физических и юридических лиц</a:t>
            </a:r>
          </a:p>
          <a:p>
            <a:r>
              <a:rPr lang="ru-RU" sz="2200" b="0" dirty="0">
                <a:solidFill>
                  <a:schemeClr val="tx1"/>
                </a:solidFill>
              </a:rPr>
              <a:t> </a:t>
            </a:r>
          </a:p>
          <a:p>
            <a:r>
              <a:rPr lang="ru-RU" sz="2200" b="0" dirty="0" smtClean="0">
                <a:solidFill>
                  <a:schemeClr val="tx1"/>
                </a:solidFill>
              </a:rPr>
              <a:t>3. </a:t>
            </a:r>
            <a:r>
              <a:rPr lang="ru-RU" sz="2200" b="0" dirty="0">
                <a:solidFill>
                  <a:schemeClr val="tx1"/>
                </a:solidFill>
              </a:rPr>
              <a:t>Развитие платформы интеграции </a:t>
            </a:r>
            <a:r>
              <a:rPr lang="ru-RU" sz="2200" b="0" dirty="0" smtClean="0">
                <a:solidFill>
                  <a:schemeClr val="tx1"/>
                </a:solidFill>
              </a:rPr>
              <a:t>моделей </a:t>
            </a:r>
            <a:r>
              <a:rPr lang="ru-RU" sz="2200" b="0" dirty="0">
                <a:solidFill>
                  <a:schemeClr val="tx1"/>
                </a:solidFill>
              </a:rPr>
              <a:t>электронного кошелька </a:t>
            </a:r>
            <a:r>
              <a:rPr lang="ru-RU" sz="2200" b="0" dirty="0" smtClean="0">
                <a:solidFill>
                  <a:schemeClr val="tx1"/>
                </a:solidFill>
              </a:rPr>
              <a:t>с платежными инструментами </a:t>
            </a:r>
            <a:endParaRPr lang="ru-RU" sz="2200" b="0" dirty="0">
              <a:solidFill>
                <a:schemeClr val="tx1"/>
              </a:solidFill>
            </a:endParaRPr>
          </a:p>
          <a:p>
            <a:pPr lvl="0"/>
            <a:endParaRPr lang="ru-RU" sz="2200" b="0" dirty="0">
              <a:solidFill>
                <a:schemeClr val="tx1"/>
              </a:solidFill>
            </a:endParaRPr>
          </a:p>
          <a:p>
            <a:pPr lvl="0"/>
            <a:r>
              <a:rPr lang="ru-RU" sz="2200" b="0" dirty="0" smtClean="0">
                <a:solidFill>
                  <a:schemeClr val="tx1"/>
                </a:solidFill>
              </a:rPr>
              <a:t>4. Разработка </a:t>
            </a:r>
            <a:r>
              <a:rPr lang="ru-RU" sz="2200" b="0" dirty="0">
                <a:solidFill>
                  <a:schemeClr val="tx1"/>
                </a:solidFill>
              </a:rPr>
              <a:t>платежных </a:t>
            </a:r>
            <a:r>
              <a:rPr lang="ru-RU" sz="2200" b="0" dirty="0" smtClean="0">
                <a:solidFill>
                  <a:schemeClr val="tx1"/>
                </a:solidFill>
              </a:rPr>
              <a:t>приложений: </a:t>
            </a:r>
            <a:r>
              <a:rPr lang="ru-RU" sz="2200" b="0" dirty="0">
                <a:solidFill>
                  <a:schemeClr val="tx1"/>
                </a:solidFill>
              </a:rPr>
              <a:t>электронные  наличные и </a:t>
            </a:r>
            <a:r>
              <a:rPr lang="ru-RU" sz="2200" b="0" dirty="0" err="1">
                <a:solidFill>
                  <a:schemeClr val="tx1"/>
                </a:solidFill>
              </a:rPr>
              <a:t>офлайновое</a:t>
            </a:r>
            <a:r>
              <a:rPr lang="ru-RU" sz="2200" b="0" dirty="0">
                <a:solidFill>
                  <a:schemeClr val="tx1"/>
                </a:solidFill>
              </a:rPr>
              <a:t> предоплаченное приложение</a:t>
            </a:r>
          </a:p>
          <a:p>
            <a:pPr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</a:pPr>
            <a:endParaRPr lang="ru-RU" sz="2200" b="0" dirty="0" smtClean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</a:pPr>
            <a:r>
              <a:rPr lang="ru-RU" sz="2200" b="0" dirty="0" smtClean="0">
                <a:solidFill>
                  <a:schemeClr val="tx1"/>
                </a:solidFill>
              </a:rPr>
              <a:t>5. </a:t>
            </a:r>
            <a:r>
              <a:rPr lang="ru-RU" sz="2200" b="0" dirty="0">
                <a:solidFill>
                  <a:schemeClr val="tx1"/>
                </a:solidFill>
              </a:rPr>
              <a:t>Решения для снижения рисков от мошенничества для приемлемого уровня на основе технологий </a:t>
            </a:r>
            <a:r>
              <a:rPr lang="en-US" sz="2200" b="0" dirty="0">
                <a:solidFill>
                  <a:schemeClr val="tx1"/>
                </a:solidFill>
              </a:rPr>
              <a:t>Big Data</a:t>
            </a:r>
            <a:endParaRPr lang="ru-RU" sz="2200" b="0" dirty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</a:pPr>
            <a:endParaRPr lang="ru-RU" sz="2200" b="0" dirty="0" smtClean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</a:pPr>
            <a:r>
              <a:rPr lang="ru-RU" sz="2200" b="0" dirty="0" smtClean="0">
                <a:solidFill>
                  <a:schemeClr val="tx1"/>
                </a:solidFill>
              </a:rPr>
              <a:t>6. Локализация инновационного </a:t>
            </a:r>
            <a:r>
              <a:rPr lang="ru-RU" sz="2200" b="0" dirty="0">
                <a:solidFill>
                  <a:schemeClr val="tx1"/>
                </a:solidFill>
              </a:rPr>
              <a:t>ПО </a:t>
            </a:r>
            <a:r>
              <a:rPr lang="ru-RU" sz="2200" b="0" dirty="0" err="1">
                <a:solidFill>
                  <a:schemeClr val="tx1"/>
                </a:solidFill>
              </a:rPr>
              <a:t>вендоров</a:t>
            </a:r>
            <a:r>
              <a:rPr lang="ru-RU" sz="2200" b="0" dirty="0">
                <a:solidFill>
                  <a:schemeClr val="tx1"/>
                </a:solidFill>
              </a:rPr>
              <a:t>: </a:t>
            </a:r>
            <a:r>
              <a:rPr lang="en-US" sz="2200" b="0" dirty="0">
                <a:solidFill>
                  <a:schemeClr val="tx1"/>
                </a:solidFill>
              </a:rPr>
              <a:t>Oracle, SAP</a:t>
            </a:r>
            <a:endParaRPr lang="ru-RU" sz="2200" b="0" dirty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  <a:buFont typeface="Wingdings" pitchFamily="2" charset="2"/>
              <a:buNone/>
            </a:pPr>
            <a:endParaRPr lang="ru-RU" sz="2200" b="0" dirty="0" smtClean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  <a:buFont typeface="Wingdings" pitchFamily="2" charset="2"/>
              <a:buNone/>
            </a:pPr>
            <a:endParaRPr lang="ru-RU" sz="2200" b="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E69B7-316E-497A-B2B9-FE8E4F9FABC1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2436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-3175"/>
            <a:ext cx="8291513" cy="8001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ru-RU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Использование инновационных решений </a:t>
            </a:r>
            <a:r>
              <a:rPr lang="en-US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Oracle </a:t>
            </a:r>
            <a:endParaRPr lang="ru-RU" sz="24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73844" y="1858185"/>
            <a:ext cx="8140612" cy="45188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9pPr>
          </a:lstStyle>
          <a:p>
            <a:pPr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  <a:buFont typeface="Wingdings" pitchFamily="2" charset="2"/>
              <a:buNone/>
            </a:pPr>
            <a:r>
              <a:rPr lang="ru-RU" sz="2200" b="0" dirty="0" smtClean="0">
                <a:solidFill>
                  <a:schemeClr val="tx1"/>
                </a:solidFill>
              </a:rPr>
              <a:t>Существенная экономия  при использовании оптимизированного комплексного решения на базе аппаратных и программных продуктов </a:t>
            </a:r>
            <a:r>
              <a:rPr lang="en-US" sz="2200" b="0" dirty="0" smtClean="0">
                <a:solidFill>
                  <a:schemeClr val="tx1"/>
                </a:solidFill>
              </a:rPr>
              <a:t>Oracle</a:t>
            </a:r>
            <a:endParaRPr lang="ru-RU" sz="2200" b="0" dirty="0" smtClean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  <a:buFont typeface="Wingdings" pitchFamily="2" charset="2"/>
              <a:buNone/>
            </a:pPr>
            <a:endParaRPr lang="en-US" sz="2200" b="0" dirty="0" smtClean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  <a:buFont typeface="Wingdings" pitchFamily="2" charset="2"/>
              <a:buNone/>
            </a:pPr>
            <a:r>
              <a:rPr lang="ru-RU" sz="2200" b="0" dirty="0" smtClean="0">
                <a:solidFill>
                  <a:schemeClr val="tx1"/>
                </a:solidFill>
              </a:rPr>
              <a:t>Обеспечение соответствия требований </a:t>
            </a:r>
            <a:r>
              <a:rPr lang="en-US" sz="2200" b="0" dirty="0" smtClean="0">
                <a:solidFill>
                  <a:schemeClr val="tx1"/>
                </a:solidFill>
              </a:rPr>
              <a:t>PCI DSS v3.0 </a:t>
            </a:r>
            <a:r>
              <a:rPr lang="ru-RU" sz="2200" b="0" dirty="0" smtClean="0">
                <a:solidFill>
                  <a:schemeClr val="tx1"/>
                </a:solidFill>
              </a:rPr>
              <a:t>комплексным использованием встроенных средств и специализированных продуктов ИБ </a:t>
            </a:r>
            <a:r>
              <a:rPr lang="en-US" sz="2200" b="0" dirty="0" smtClean="0">
                <a:solidFill>
                  <a:schemeClr val="tx1"/>
                </a:solidFill>
              </a:rPr>
              <a:t>Oracle</a:t>
            </a:r>
            <a:endParaRPr lang="ru-RU" sz="2200" b="0" dirty="0" smtClean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  <a:buFont typeface="Wingdings" pitchFamily="2" charset="2"/>
              <a:buNone/>
            </a:pPr>
            <a:endParaRPr lang="en-US" sz="2200" b="0" dirty="0" smtClean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  <a:buFont typeface="Wingdings" pitchFamily="2" charset="2"/>
              <a:buNone/>
            </a:pPr>
            <a:r>
              <a:rPr lang="ru-RU" sz="2200" b="0" dirty="0" smtClean="0">
                <a:solidFill>
                  <a:schemeClr val="tx1"/>
                </a:solidFill>
              </a:rPr>
              <a:t>Сертификация продуктов </a:t>
            </a:r>
            <a:r>
              <a:rPr lang="en-US" sz="2200" b="0" dirty="0" smtClean="0">
                <a:solidFill>
                  <a:schemeClr val="tx1"/>
                </a:solidFill>
              </a:rPr>
              <a:t>Oracle </a:t>
            </a:r>
            <a:r>
              <a:rPr lang="ru-RU" sz="2200" b="0" dirty="0" smtClean="0">
                <a:solidFill>
                  <a:schemeClr val="tx1"/>
                </a:solidFill>
              </a:rPr>
              <a:t>по требованиям национальных стандартов информационной безопасности</a:t>
            </a:r>
          </a:p>
          <a:p>
            <a:pPr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</a:pPr>
            <a:endParaRPr lang="en-US" sz="2200" b="0" dirty="0" smtClean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300"/>
              </a:spcBef>
              <a:buClr>
                <a:srgbClr val="008B4D"/>
              </a:buClr>
            </a:pPr>
            <a:r>
              <a:rPr lang="ru-RU" sz="2200" b="0" dirty="0" smtClean="0">
                <a:solidFill>
                  <a:schemeClr val="tx1"/>
                </a:solidFill>
              </a:rPr>
              <a:t>Локализация универсальной технологической платформы </a:t>
            </a:r>
            <a:r>
              <a:rPr lang="ru-RU" sz="2200" b="0" dirty="0" err="1" smtClean="0">
                <a:solidFill>
                  <a:schemeClr val="tx1"/>
                </a:solidFill>
              </a:rPr>
              <a:t>Oracle</a:t>
            </a:r>
            <a:r>
              <a:rPr lang="ru-RU" sz="2200" b="0" dirty="0" smtClean="0">
                <a:solidFill>
                  <a:schemeClr val="tx1"/>
                </a:solidFill>
              </a:rPr>
              <a:t> для </a:t>
            </a:r>
            <a:r>
              <a:rPr lang="ru-RU" sz="2200" b="0" dirty="0">
                <a:solidFill>
                  <a:schemeClr val="tx1"/>
                </a:solidFill>
              </a:rPr>
              <a:t>автоматизации банковских операций </a:t>
            </a:r>
            <a:r>
              <a:rPr lang="ru-RU" sz="2200" b="0" dirty="0" smtClean="0">
                <a:solidFill>
                  <a:schemeClr val="tx1"/>
                </a:solidFill>
              </a:rPr>
              <a:t>FLEXCUBE для корпоративного</a:t>
            </a:r>
            <a:r>
              <a:rPr lang="ru-RU" sz="2200" b="0" dirty="0">
                <a:solidFill>
                  <a:schemeClr val="tx1"/>
                </a:solidFill>
              </a:rPr>
              <a:t>, розничного и инвестиционного </a:t>
            </a:r>
            <a:r>
              <a:rPr lang="ru-RU" sz="2200" b="0" dirty="0" smtClean="0">
                <a:solidFill>
                  <a:schemeClr val="tx1"/>
                </a:solidFill>
              </a:rPr>
              <a:t>банкинга</a:t>
            </a:r>
            <a:endParaRPr lang="en-US" sz="2200" b="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008B4D"/>
              </a:buClr>
            </a:pPr>
            <a:endParaRPr lang="en-US" sz="2200" b="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008B4D"/>
              </a:buClr>
            </a:pPr>
            <a:endParaRPr lang="ru-RU" sz="2200" b="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691" y="3135077"/>
            <a:ext cx="166255" cy="166255"/>
          </a:xfrm>
          <a:prstGeom prst="rect">
            <a:avLst/>
          </a:prstGeom>
          <a:solidFill>
            <a:srgbClr val="008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4461" y="4346352"/>
            <a:ext cx="166255" cy="166255"/>
          </a:xfrm>
          <a:prstGeom prst="rect">
            <a:avLst/>
          </a:prstGeom>
          <a:solidFill>
            <a:srgbClr val="008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0164" y="5248885"/>
            <a:ext cx="166255" cy="166255"/>
          </a:xfrm>
          <a:prstGeom prst="rect">
            <a:avLst/>
          </a:prstGeom>
          <a:solidFill>
            <a:srgbClr val="008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7036" y="1976929"/>
            <a:ext cx="166255" cy="166255"/>
          </a:xfrm>
          <a:prstGeom prst="rect">
            <a:avLst/>
          </a:prstGeom>
          <a:solidFill>
            <a:srgbClr val="008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898" y="1134015"/>
            <a:ext cx="3106921" cy="45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E69B7-316E-497A-B2B9-FE8E4F9FABC1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53902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3" y="2287900"/>
            <a:ext cx="9030517" cy="45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-3175"/>
            <a:ext cx="8291513" cy="8001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Использование инновационных </a:t>
            </a:r>
            <a:r>
              <a:rPr lang="ru-RU" sz="2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решений </a:t>
            </a:r>
            <a:r>
              <a:rPr lang="ru-RU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Oracle</a:t>
            </a:r>
            <a:r>
              <a:rPr lang="ru-RU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1842" y="1229096"/>
            <a:ext cx="8951978" cy="5611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9pPr>
          </a:lstStyle>
          <a:p>
            <a:endParaRPr lang="ru-RU" sz="2400" b="0" dirty="0" smtClean="0">
              <a:solidFill>
                <a:schemeClr val="tx1"/>
              </a:solidFill>
            </a:endParaRPr>
          </a:p>
          <a:p>
            <a:endParaRPr lang="ru-RU" sz="2400" b="0" dirty="0">
              <a:solidFill>
                <a:schemeClr val="tx1"/>
              </a:solidFill>
            </a:endParaRPr>
          </a:p>
          <a:p>
            <a:r>
              <a:rPr lang="en-US" sz="2300" b="0" dirty="0" smtClean="0">
                <a:solidFill>
                  <a:schemeClr val="tx1"/>
                </a:solidFill>
              </a:rPr>
              <a:t>	</a:t>
            </a:r>
            <a:r>
              <a:rPr lang="ru-RU" sz="2300" b="0" dirty="0" smtClean="0">
                <a:solidFill>
                  <a:schemeClr val="tx1"/>
                </a:solidFill>
              </a:rPr>
              <a:t>Заказчики </a:t>
            </a:r>
            <a:r>
              <a:rPr lang="ru-RU" sz="2300" dirty="0" smtClean="0">
                <a:solidFill>
                  <a:schemeClr val="tx1"/>
                </a:solidFill>
              </a:rPr>
              <a:t>банковских приложений в базисе программных продуктов </a:t>
            </a:r>
            <a:r>
              <a:rPr lang="ru-RU" sz="2300" dirty="0" err="1">
                <a:solidFill>
                  <a:schemeClr val="tx1"/>
                </a:solidFill>
              </a:rPr>
              <a:t>Oracle</a:t>
            </a:r>
            <a:r>
              <a:rPr lang="ru-RU" sz="2300" dirty="0">
                <a:solidFill>
                  <a:schemeClr val="tx1"/>
                </a:solidFill>
              </a:rPr>
              <a:t> </a:t>
            </a:r>
            <a:r>
              <a:rPr lang="ru-RU" sz="2300" b="0" dirty="0">
                <a:solidFill>
                  <a:schemeClr val="tx1"/>
                </a:solidFill>
              </a:rPr>
              <a:t>на аппаратных </a:t>
            </a:r>
            <a:r>
              <a:rPr lang="ru-RU" sz="2300" b="0" dirty="0" smtClean="0">
                <a:solidFill>
                  <a:schemeClr val="tx1"/>
                </a:solidFill>
              </a:rPr>
              <a:t>платформах </a:t>
            </a:r>
            <a:r>
              <a:rPr lang="ru-RU" sz="2300" dirty="0" err="1">
                <a:solidFill>
                  <a:schemeClr val="tx1"/>
                </a:solidFill>
              </a:rPr>
              <a:t>Oracle</a:t>
            </a:r>
            <a:r>
              <a:rPr lang="ru-RU" sz="2300" dirty="0">
                <a:solidFill>
                  <a:schemeClr val="tx1"/>
                </a:solidFill>
              </a:rPr>
              <a:t> </a:t>
            </a:r>
            <a:r>
              <a:rPr lang="ru-RU" sz="2300" dirty="0" err="1">
                <a:solidFill>
                  <a:schemeClr val="tx1"/>
                </a:solidFill>
              </a:rPr>
              <a:t>Exadata</a:t>
            </a:r>
            <a:r>
              <a:rPr lang="ru-RU" sz="2300" dirty="0">
                <a:solidFill>
                  <a:schemeClr val="tx1"/>
                </a:solidFill>
              </a:rPr>
              <a:t> и </a:t>
            </a:r>
            <a:r>
              <a:rPr lang="ru-RU" sz="2300" dirty="0" err="1">
                <a:solidFill>
                  <a:schemeClr val="tx1"/>
                </a:solidFill>
              </a:rPr>
              <a:t>Oracle</a:t>
            </a:r>
            <a:r>
              <a:rPr lang="ru-RU" sz="2300" dirty="0">
                <a:solidFill>
                  <a:schemeClr val="tx1"/>
                </a:solidFill>
              </a:rPr>
              <a:t> </a:t>
            </a:r>
            <a:r>
              <a:rPr lang="ru-RU" sz="2300" dirty="0" err="1">
                <a:solidFill>
                  <a:schemeClr val="tx1"/>
                </a:solidFill>
              </a:rPr>
              <a:t>Exalogic</a:t>
            </a:r>
            <a:r>
              <a:rPr lang="ru-RU" sz="2300" dirty="0">
                <a:solidFill>
                  <a:schemeClr val="tx1"/>
                </a:solidFill>
              </a:rPr>
              <a:t> </a:t>
            </a:r>
            <a:r>
              <a:rPr lang="ru-RU" sz="2300" dirty="0" err="1">
                <a:solidFill>
                  <a:schemeClr val="tx1"/>
                </a:solidFill>
              </a:rPr>
              <a:t>Elastic</a:t>
            </a:r>
            <a:r>
              <a:rPr lang="ru-RU" sz="2300" dirty="0">
                <a:solidFill>
                  <a:schemeClr val="tx1"/>
                </a:solidFill>
              </a:rPr>
              <a:t> </a:t>
            </a:r>
            <a:r>
              <a:rPr lang="ru-RU" sz="2300" dirty="0" err="1">
                <a:solidFill>
                  <a:schemeClr val="tx1"/>
                </a:solidFill>
              </a:rPr>
              <a:t>Cloud</a:t>
            </a:r>
            <a:r>
              <a:rPr lang="ru-RU" sz="2300" dirty="0">
                <a:solidFill>
                  <a:schemeClr val="tx1"/>
                </a:solidFill>
              </a:rPr>
              <a:t> </a:t>
            </a:r>
            <a:endParaRPr lang="en-US" sz="2300" dirty="0" smtClean="0">
              <a:solidFill>
                <a:schemeClr val="tx1"/>
              </a:solidFill>
            </a:endParaRPr>
          </a:p>
          <a:p>
            <a:r>
              <a:rPr lang="ru-RU" sz="2300" b="0" dirty="0" smtClean="0">
                <a:solidFill>
                  <a:schemeClr val="tx1"/>
                </a:solidFill>
              </a:rPr>
              <a:t>получают </a:t>
            </a:r>
            <a:r>
              <a:rPr lang="ru-RU" sz="2300" b="0" dirty="0">
                <a:solidFill>
                  <a:schemeClr val="tx1"/>
                </a:solidFill>
              </a:rPr>
              <a:t>преимущества:</a:t>
            </a:r>
          </a:p>
          <a:p>
            <a:r>
              <a:rPr lang="ru-RU" sz="2400" dirty="0">
                <a:solidFill>
                  <a:schemeClr val="tx1"/>
                </a:solidFill>
              </a:rPr>
              <a:t> </a:t>
            </a:r>
            <a:endParaRPr lang="ru-RU" sz="2400" b="0" dirty="0" smtClean="0">
              <a:solidFill>
                <a:schemeClr val="tx1"/>
              </a:solidFill>
            </a:endParaRPr>
          </a:p>
          <a:p>
            <a:endParaRPr lang="ru-RU" sz="2400" b="0" dirty="0">
              <a:solidFill>
                <a:schemeClr val="tx1"/>
              </a:solidFill>
            </a:endParaRPr>
          </a:p>
          <a:p>
            <a:r>
              <a:rPr lang="ru-RU" sz="2200" b="0" kern="200" dirty="0" smtClean="0"/>
              <a:t>- готовность</a:t>
            </a:r>
            <a:r>
              <a:rPr lang="en-US" sz="2200" b="0" kern="200" dirty="0" smtClean="0"/>
              <a:t> </a:t>
            </a:r>
            <a:r>
              <a:rPr lang="ru-RU" sz="2200" b="0" kern="200" dirty="0" smtClean="0"/>
              <a:t>к использованию без настроек, </a:t>
            </a:r>
            <a:endParaRPr lang="ru-RU" sz="2200" b="0" kern="200" dirty="0"/>
          </a:p>
          <a:p>
            <a:r>
              <a:rPr lang="ru-RU" sz="2200" b="0" kern="200" dirty="0"/>
              <a:t>- масштабируемость, </a:t>
            </a:r>
          </a:p>
          <a:p>
            <a:r>
              <a:rPr lang="ru-RU" sz="2200" b="0" kern="200" dirty="0"/>
              <a:t>- </a:t>
            </a:r>
            <a:r>
              <a:rPr lang="ru-RU" sz="2200" b="0" kern="200" dirty="0" err="1"/>
              <a:t>энергоэффективность</a:t>
            </a:r>
            <a:r>
              <a:rPr lang="ru-RU" sz="2200" b="0" kern="200" dirty="0"/>
              <a:t>, </a:t>
            </a:r>
          </a:p>
          <a:p>
            <a:r>
              <a:rPr lang="ru-RU" sz="2200" b="0" kern="200" dirty="0"/>
              <a:t>- </a:t>
            </a:r>
            <a:r>
              <a:rPr lang="ru-RU" sz="2200" b="0" kern="200" dirty="0" smtClean="0"/>
              <a:t>высокая </a:t>
            </a:r>
            <a:r>
              <a:rPr lang="ru-RU" sz="2200" b="0" kern="200" dirty="0"/>
              <a:t>производительность </a:t>
            </a:r>
            <a:r>
              <a:rPr lang="ru-RU" sz="2200" b="0" kern="200" dirty="0" smtClean="0"/>
              <a:t>и</a:t>
            </a:r>
            <a:endParaRPr lang="ru-RU" sz="2200" b="0" kern="200" dirty="0"/>
          </a:p>
          <a:p>
            <a:r>
              <a:rPr lang="ru-RU" sz="2200" b="0" kern="200" dirty="0"/>
              <a:t>- </a:t>
            </a:r>
            <a:r>
              <a:rPr lang="ru-RU" sz="2200" b="0" kern="200" dirty="0" smtClean="0"/>
              <a:t>низкая </a:t>
            </a:r>
            <a:r>
              <a:rPr lang="ru-RU" sz="2200" b="0" kern="200" dirty="0"/>
              <a:t>совокупная стоимость </a:t>
            </a:r>
            <a:r>
              <a:rPr lang="ru-RU" sz="2200" b="0" kern="200" dirty="0" smtClean="0"/>
              <a:t>владения.</a:t>
            </a:r>
            <a:endParaRPr lang="ru-RU" sz="2200" b="0" i="1" kern="200" dirty="0"/>
          </a:p>
        </p:txBody>
      </p:sp>
      <p:pic>
        <p:nvPicPr>
          <p:cNvPr id="6" name="Picture 3" descr="D:\Yushko\2013\МЕРОПРИЯТИЯ\Oracle APPsForum 02,07,13\на печать\O_Exadata_Optimized\GIF\O_Exadata_Optimized_cl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218" y="1005234"/>
            <a:ext cx="1162050" cy="790575"/>
          </a:xfrm>
          <a:prstGeom prst="rect">
            <a:avLst/>
          </a:prstGeom>
          <a:noFill/>
        </p:spPr>
      </p:pic>
      <p:pic>
        <p:nvPicPr>
          <p:cNvPr id="8" name="Picture 2" descr="D:\Yushko\2013\МЕРОПРИЯТИЯ\Oracle APPsForum 02,07,13\на печать\O_Exadata_Ready\GIF\O_Exadata_Ready_clr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9362" y="1017582"/>
            <a:ext cx="1162050" cy="790575"/>
          </a:xfrm>
          <a:prstGeom prst="rect">
            <a:avLst/>
          </a:prstGeom>
          <a:noFill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898" y="1134015"/>
            <a:ext cx="3106921" cy="45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E69B7-316E-497A-B2B9-FE8E4F9FABC1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0480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-3175"/>
            <a:ext cx="8291513" cy="8001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Платформы разработки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мобильных 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приложений</a:t>
            </a:r>
            <a:endParaRPr lang="ru-RU" sz="24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88343" y="1758024"/>
            <a:ext cx="8511273" cy="47852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rgbClr val="008B4D"/>
              </a:buClr>
              <a:buFont typeface="Wingdings" pitchFamily="2" charset="2"/>
              <a:buNone/>
            </a:pPr>
            <a:r>
              <a:rPr lang="en-US" sz="2200" dirty="0" smtClean="0">
                <a:solidFill>
                  <a:schemeClr val="tx1"/>
                </a:solidFill>
              </a:rPr>
              <a:t>Oracle </a:t>
            </a:r>
            <a:r>
              <a:rPr lang="en-US" sz="2200" dirty="0">
                <a:solidFill>
                  <a:schemeClr val="tx1"/>
                </a:solidFill>
              </a:rPr>
              <a:t>Application Development Framework (ADF) </a:t>
            </a:r>
            <a:r>
              <a:rPr lang="en-US" sz="2200" dirty="0" smtClean="0">
                <a:solidFill>
                  <a:schemeClr val="tx1"/>
                </a:solidFill>
              </a:rPr>
              <a:t>Mobile</a:t>
            </a:r>
            <a:endParaRPr lang="ru-RU" sz="2200" dirty="0" smtClean="0">
              <a:solidFill>
                <a:schemeClr val="tx1"/>
              </a:solidFill>
            </a:endParaRPr>
          </a:p>
          <a:p>
            <a:pPr>
              <a:lnSpc>
                <a:spcPts val="2400"/>
              </a:lnSpc>
              <a:spcBef>
                <a:spcPct val="20000"/>
              </a:spcBef>
              <a:buClr>
                <a:srgbClr val="008B4D"/>
              </a:buClr>
              <a:buFont typeface="Wingdings" pitchFamily="2" charset="2"/>
              <a:buNone/>
            </a:pPr>
            <a:r>
              <a:rPr lang="ru-RU" sz="2200" b="0" dirty="0" smtClean="0">
                <a:solidFill>
                  <a:schemeClr val="tx1"/>
                </a:solidFill>
              </a:rPr>
              <a:t>Кроссплатформенная среда </a:t>
            </a:r>
            <a:r>
              <a:rPr lang="ru-RU" sz="2200" b="0" dirty="0">
                <a:solidFill>
                  <a:schemeClr val="tx1"/>
                </a:solidFill>
              </a:rPr>
              <a:t>разработки мобильных приложений на основе </a:t>
            </a:r>
            <a:r>
              <a:rPr lang="ru-RU" sz="2200" b="0" dirty="0" err="1">
                <a:solidFill>
                  <a:schemeClr val="tx1"/>
                </a:solidFill>
              </a:rPr>
              <a:t>Java</a:t>
            </a:r>
            <a:r>
              <a:rPr lang="ru-RU" sz="2200" b="0" dirty="0">
                <a:solidFill>
                  <a:schemeClr val="tx1"/>
                </a:solidFill>
              </a:rPr>
              <a:t> и </a:t>
            </a:r>
            <a:r>
              <a:rPr lang="ru-RU" sz="2200" b="0" dirty="0" smtClean="0">
                <a:solidFill>
                  <a:schemeClr val="tx1"/>
                </a:solidFill>
              </a:rPr>
              <a:t>HTML5 для создания и развития корпоративных приложении </a:t>
            </a:r>
            <a:r>
              <a:rPr lang="ru-RU" sz="2200" b="0" dirty="0">
                <a:solidFill>
                  <a:schemeClr val="tx1"/>
                </a:solidFill>
              </a:rPr>
              <a:t>для мобильных операционных </a:t>
            </a:r>
            <a:r>
              <a:rPr lang="ru-RU" sz="2200" b="0" dirty="0" smtClean="0">
                <a:solidFill>
                  <a:schemeClr val="tx1"/>
                </a:solidFill>
              </a:rPr>
              <a:t>сред, включая </a:t>
            </a:r>
            <a:r>
              <a:rPr lang="ru-RU" sz="2200" b="0" dirty="0" err="1" smtClean="0">
                <a:solidFill>
                  <a:schemeClr val="tx1"/>
                </a:solidFill>
              </a:rPr>
              <a:t>iOS</a:t>
            </a:r>
            <a:r>
              <a:rPr lang="ru-RU" sz="2200" b="0" dirty="0" smtClean="0">
                <a:solidFill>
                  <a:schemeClr val="tx1"/>
                </a:solidFill>
              </a:rPr>
              <a:t> </a:t>
            </a:r>
            <a:r>
              <a:rPr lang="ru-RU" sz="2200" b="0" dirty="0">
                <a:solidFill>
                  <a:schemeClr val="tx1"/>
                </a:solidFill>
              </a:rPr>
              <a:t>и </a:t>
            </a:r>
            <a:r>
              <a:rPr lang="ru-RU" sz="2200" b="0" dirty="0" err="1">
                <a:solidFill>
                  <a:schemeClr val="tx1"/>
                </a:solidFill>
              </a:rPr>
              <a:t>Android</a:t>
            </a:r>
            <a:r>
              <a:rPr lang="ru-RU" sz="2200" b="0" dirty="0">
                <a:solidFill>
                  <a:schemeClr val="tx1"/>
                </a:solidFill>
              </a:rPr>
              <a:t>, из единой базы исходного программного кода</a:t>
            </a:r>
            <a:r>
              <a:rPr lang="ru-RU" sz="2200" b="0" dirty="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008B4D"/>
              </a:buClr>
              <a:buFont typeface="Wingdings" pitchFamily="2" charset="2"/>
              <a:buNone/>
            </a:pPr>
            <a:endParaRPr lang="ru-RU" sz="220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008B4D"/>
              </a:buClr>
              <a:buFont typeface="Wingdings" pitchFamily="2" charset="2"/>
              <a:buNone/>
            </a:pPr>
            <a:r>
              <a:rPr lang="ru-RU" sz="2200" dirty="0" err="1" smtClean="0">
                <a:solidFill>
                  <a:schemeClr val="tx1"/>
                </a:solidFill>
              </a:rPr>
              <a:t>Oracle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>
                <a:solidFill>
                  <a:schemeClr val="tx1"/>
                </a:solidFill>
              </a:rPr>
              <a:t>Fusion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dirty="0" err="1">
                <a:solidFill>
                  <a:schemeClr val="tx1"/>
                </a:solidFill>
              </a:rPr>
              <a:t>Middleware</a:t>
            </a:r>
            <a:endParaRPr lang="ru-RU" sz="2200" dirty="0" smtClean="0">
              <a:solidFill>
                <a:schemeClr val="tx1"/>
              </a:solidFill>
            </a:endParaRPr>
          </a:p>
          <a:p>
            <a:pPr>
              <a:lnSpc>
                <a:spcPts val="2400"/>
              </a:lnSpc>
              <a:spcBef>
                <a:spcPct val="20000"/>
              </a:spcBef>
              <a:buClr>
                <a:srgbClr val="008B4D"/>
              </a:buClr>
              <a:buFont typeface="Wingdings" pitchFamily="2" charset="2"/>
              <a:buNone/>
            </a:pPr>
            <a:r>
              <a:rPr lang="ru-RU" sz="2200" b="0" dirty="0" smtClean="0">
                <a:solidFill>
                  <a:schemeClr val="tx1"/>
                </a:solidFill>
              </a:rPr>
              <a:t>Семейство </a:t>
            </a:r>
            <a:r>
              <a:rPr lang="ru-RU" sz="2200" b="0" dirty="0">
                <a:solidFill>
                  <a:schemeClr val="tx1"/>
                </a:solidFill>
              </a:rPr>
              <a:t>связующих </a:t>
            </a:r>
            <a:r>
              <a:rPr lang="ru-RU" sz="2200" b="0" dirty="0" smtClean="0">
                <a:solidFill>
                  <a:schemeClr val="tx1"/>
                </a:solidFill>
              </a:rPr>
              <a:t>технологий для </a:t>
            </a:r>
            <a:r>
              <a:rPr lang="ru-RU" sz="2200" b="0" dirty="0">
                <a:solidFill>
                  <a:schemeClr val="tx1"/>
                </a:solidFill>
              </a:rPr>
              <a:t>сквозного процесса разработки и интеграции </a:t>
            </a:r>
            <a:r>
              <a:rPr lang="ru-RU" sz="2200" b="0" dirty="0" smtClean="0">
                <a:solidFill>
                  <a:schemeClr val="tx1"/>
                </a:solidFill>
              </a:rPr>
              <a:t>на принципах </a:t>
            </a:r>
            <a:r>
              <a:rPr lang="en-US" sz="2200" b="0" dirty="0" smtClean="0">
                <a:solidFill>
                  <a:schemeClr val="tx1"/>
                </a:solidFill>
              </a:rPr>
              <a:t>SOA </a:t>
            </a:r>
            <a:r>
              <a:rPr lang="ru-RU" sz="2200" b="0" dirty="0" smtClean="0">
                <a:solidFill>
                  <a:schemeClr val="tx1"/>
                </a:solidFill>
              </a:rPr>
              <a:t>приложений </a:t>
            </a:r>
            <a:r>
              <a:rPr lang="ru-RU" sz="2200" b="0" dirty="0">
                <a:solidFill>
                  <a:schemeClr val="tx1"/>
                </a:solidFill>
              </a:rPr>
              <a:t>на базе </a:t>
            </a:r>
            <a:r>
              <a:rPr lang="ru-RU" sz="2200" b="0" dirty="0" err="1">
                <a:solidFill>
                  <a:schemeClr val="tx1"/>
                </a:solidFill>
              </a:rPr>
              <a:t>Java</a:t>
            </a:r>
            <a:r>
              <a:rPr lang="ru-RU" sz="2200" b="0" dirty="0">
                <a:solidFill>
                  <a:schemeClr val="tx1"/>
                </a:solidFill>
              </a:rPr>
              <a:t>, </a:t>
            </a:r>
            <a:r>
              <a:rPr lang="ru-RU" sz="2200" b="0" dirty="0" smtClean="0">
                <a:solidFill>
                  <a:schemeClr val="tx1"/>
                </a:solidFill>
              </a:rPr>
              <a:t>охватывающего </a:t>
            </a:r>
            <a:r>
              <a:rPr lang="ru-RU" sz="2200" b="0" dirty="0">
                <a:solidFill>
                  <a:schemeClr val="tx1"/>
                </a:solidFill>
              </a:rPr>
              <a:t>корпоративные приложения для центра обработки данных, </a:t>
            </a:r>
            <a:r>
              <a:rPr lang="ru-RU" sz="2200" b="0" dirty="0" err="1">
                <a:solidFill>
                  <a:schemeClr val="tx1"/>
                </a:solidFill>
              </a:rPr>
              <a:t>web</a:t>
            </a:r>
            <a:r>
              <a:rPr lang="ru-RU" sz="2200" b="0" dirty="0">
                <a:solidFill>
                  <a:schemeClr val="tx1"/>
                </a:solidFill>
              </a:rPr>
              <a:t>-приложения и приложения для мобильных устройств. </a:t>
            </a:r>
            <a:endParaRPr lang="ru-RU" sz="2200" b="0" i="1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008B4D"/>
              </a:buClr>
              <a:buFont typeface="Wingdings" pitchFamily="2" charset="2"/>
              <a:buNone/>
            </a:pPr>
            <a:endParaRPr lang="ru-RU" sz="2200" b="0" i="1" dirty="0">
              <a:solidFill>
                <a:schemeClr val="tx1"/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898" y="1134015"/>
            <a:ext cx="3106921" cy="45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E69B7-316E-497A-B2B9-FE8E4F9FABC1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3209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-3175"/>
            <a:ext cx="8291513" cy="8001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Платформы разработки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мобильных 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приложений</a:t>
            </a:r>
            <a:endParaRPr lang="ru-RU" sz="24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42719" y="1934067"/>
            <a:ext cx="8511273" cy="43954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9pPr>
          </a:lstStyle>
          <a:p>
            <a:pPr>
              <a:lnSpc>
                <a:spcPts val="2500"/>
              </a:lnSpc>
              <a:spcBef>
                <a:spcPts val="0"/>
              </a:spcBef>
              <a:buClr>
                <a:srgbClr val="008B4D"/>
              </a:buClr>
              <a:buFont typeface="Wingdings" pitchFamily="2" charset="2"/>
              <a:buNone/>
            </a:pPr>
            <a:r>
              <a:rPr lang="ru-RU" sz="2200" dirty="0">
                <a:solidFill>
                  <a:schemeClr val="tx1"/>
                </a:solidFill>
              </a:rPr>
              <a:t>SAP </a:t>
            </a:r>
            <a:r>
              <a:rPr lang="ru-RU" sz="2200" dirty="0" err="1">
                <a:solidFill>
                  <a:schemeClr val="tx1"/>
                </a:solidFill>
              </a:rPr>
              <a:t>Mobile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dirty="0" err="1">
                <a:solidFill>
                  <a:schemeClr val="tx1"/>
                </a:solidFill>
              </a:rPr>
              <a:t>Platform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b="0" dirty="0">
                <a:solidFill>
                  <a:schemeClr val="tx1"/>
                </a:solidFill>
              </a:rPr>
              <a:t>- платформа для разработки </a:t>
            </a:r>
            <a:r>
              <a:rPr lang="ru-RU" sz="2200" b="0" dirty="0" smtClean="0">
                <a:solidFill>
                  <a:schemeClr val="tx1"/>
                </a:solidFill>
              </a:rPr>
              <a:t>корпоративных </a:t>
            </a:r>
            <a:r>
              <a:rPr lang="ru-RU" sz="2200" b="0" dirty="0">
                <a:solidFill>
                  <a:schemeClr val="tx1"/>
                </a:solidFill>
              </a:rPr>
              <a:t>мобильных </a:t>
            </a:r>
            <a:r>
              <a:rPr lang="ru-RU" sz="2200" b="0" dirty="0" smtClean="0">
                <a:solidFill>
                  <a:schemeClr val="tx1"/>
                </a:solidFill>
              </a:rPr>
              <a:t>решений, включает </a:t>
            </a:r>
            <a:r>
              <a:rPr lang="ru-RU" sz="2200" b="0" dirty="0">
                <a:solidFill>
                  <a:schemeClr val="tx1"/>
                </a:solidFill>
              </a:rPr>
              <a:t>инструменты разработки приложений, пакет средств разработки </a:t>
            </a:r>
            <a:r>
              <a:rPr lang="ru-RU" sz="2200" b="0" dirty="0" smtClean="0">
                <a:solidFill>
                  <a:schemeClr val="tx1"/>
                </a:solidFill>
              </a:rPr>
              <a:t>ПО, </a:t>
            </a:r>
            <a:r>
              <a:rPr lang="ru-RU" sz="2200" b="0" dirty="0">
                <a:solidFill>
                  <a:schemeClr val="tx1"/>
                </a:solidFill>
              </a:rPr>
              <a:t>а также </a:t>
            </a:r>
            <a:r>
              <a:rPr lang="ru-RU" sz="2200" b="0" dirty="0" smtClean="0">
                <a:solidFill>
                  <a:schemeClr val="tx1"/>
                </a:solidFill>
              </a:rPr>
              <a:t>службу </a:t>
            </a:r>
            <a:r>
              <a:rPr lang="ru-RU" sz="2200" b="0" dirty="0">
                <a:solidFill>
                  <a:schemeClr val="tx1"/>
                </a:solidFill>
              </a:rPr>
              <a:t>управления мобильными устройствами и </a:t>
            </a:r>
            <a:r>
              <a:rPr lang="ru-RU" sz="2200" b="0" dirty="0" smtClean="0">
                <a:solidFill>
                  <a:schemeClr val="tx1"/>
                </a:solidFill>
              </a:rPr>
              <a:t>службу электронной </a:t>
            </a:r>
            <a:r>
              <a:rPr lang="ru-RU" sz="2200" b="0" dirty="0">
                <a:solidFill>
                  <a:schemeClr val="tx1"/>
                </a:solidFill>
              </a:rPr>
              <a:t>коммерции.</a:t>
            </a: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ru-RU" sz="2200" i="1" dirty="0" smtClean="0">
                <a:solidFill>
                  <a:schemeClr val="tx1"/>
                </a:solidFill>
              </a:rPr>
              <a:t>1) </a:t>
            </a:r>
            <a:r>
              <a:rPr lang="ru-RU" sz="2200" i="1" dirty="0" err="1" smtClean="0">
                <a:solidFill>
                  <a:schemeClr val="tx1"/>
                </a:solidFill>
              </a:rPr>
              <a:t>Sybase</a:t>
            </a:r>
            <a:r>
              <a:rPr lang="ru-RU" sz="2200" i="1" dirty="0" smtClean="0">
                <a:solidFill>
                  <a:schemeClr val="tx1"/>
                </a:solidFill>
              </a:rPr>
              <a:t> </a:t>
            </a:r>
            <a:r>
              <a:rPr lang="ru-RU" sz="2200" i="1" dirty="0" err="1">
                <a:solidFill>
                  <a:schemeClr val="tx1"/>
                </a:solidFill>
              </a:rPr>
              <a:t>Unwired</a:t>
            </a:r>
            <a:r>
              <a:rPr lang="ru-RU" sz="2200" i="1" dirty="0">
                <a:solidFill>
                  <a:schemeClr val="tx1"/>
                </a:solidFill>
              </a:rPr>
              <a:t> </a:t>
            </a:r>
            <a:r>
              <a:rPr lang="ru-RU" sz="2200" i="1" dirty="0" err="1" smtClean="0">
                <a:solidFill>
                  <a:schemeClr val="tx1"/>
                </a:solidFill>
              </a:rPr>
              <a:t>Platform</a:t>
            </a:r>
            <a:r>
              <a:rPr lang="ru-RU" sz="2200" i="1" dirty="0" smtClean="0">
                <a:solidFill>
                  <a:schemeClr val="tx1"/>
                </a:solidFill>
              </a:rPr>
              <a:t> </a:t>
            </a:r>
            <a:r>
              <a:rPr lang="ru-RU" sz="2200" b="0" dirty="0" smtClean="0">
                <a:solidFill>
                  <a:schemeClr val="tx1"/>
                </a:solidFill>
              </a:rPr>
              <a:t>- </a:t>
            </a:r>
            <a:r>
              <a:rPr lang="ru-RU" sz="2200" b="0" dirty="0">
                <a:solidFill>
                  <a:schemeClr val="tx1"/>
                </a:solidFill>
              </a:rPr>
              <a:t>инструменты разработки приложений, пакет средств разработки ПО. </a:t>
            </a:r>
          </a:p>
          <a:p>
            <a:pPr>
              <a:lnSpc>
                <a:spcPts val="2500"/>
              </a:lnSpc>
              <a:spcBef>
                <a:spcPts val="1200"/>
              </a:spcBef>
              <a:buClr>
                <a:srgbClr val="008B4D"/>
              </a:buClr>
              <a:buFont typeface="Wingdings" pitchFamily="2" charset="2"/>
              <a:buNone/>
            </a:pPr>
            <a:r>
              <a:rPr lang="ru-RU" sz="2200" i="1" dirty="0" smtClean="0">
                <a:solidFill>
                  <a:schemeClr val="tx1"/>
                </a:solidFill>
              </a:rPr>
              <a:t>2) SAP </a:t>
            </a:r>
            <a:r>
              <a:rPr lang="ru-RU" sz="2200" i="1" dirty="0" err="1">
                <a:solidFill>
                  <a:schemeClr val="tx1"/>
                </a:solidFill>
              </a:rPr>
              <a:t>Afaria</a:t>
            </a:r>
            <a:r>
              <a:rPr lang="ru-RU" sz="2200" i="1" dirty="0">
                <a:solidFill>
                  <a:schemeClr val="tx1"/>
                </a:solidFill>
              </a:rPr>
              <a:t> </a:t>
            </a:r>
            <a:r>
              <a:rPr lang="ru-RU" sz="2200" b="0" dirty="0">
                <a:solidFill>
                  <a:schemeClr val="tx1"/>
                </a:solidFill>
              </a:rPr>
              <a:t>- </a:t>
            </a:r>
            <a:r>
              <a:rPr lang="ru-RU" sz="2200" b="0" dirty="0" smtClean="0">
                <a:solidFill>
                  <a:schemeClr val="tx1"/>
                </a:solidFill>
              </a:rPr>
              <a:t>решение </a:t>
            </a:r>
            <a:r>
              <a:rPr lang="ru-RU" sz="2200" b="0" dirty="0">
                <a:solidFill>
                  <a:schemeClr val="tx1"/>
                </a:solidFill>
              </a:rPr>
              <a:t>для управления мобильными устройствами и их защиты. </a:t>
            </a:r>
            <a:endParaRPr lang="ru-RU" sz="2200" b="0" dirty="0" smtClean="0">
              <a:solidFill>
                <a:schemeClr val="tx1"/>
              </a:solidFill>
            </a:endParaRPr>
          </a:p>
          <a:p>
            <a:pPr>
              <a:lnSpc>
                <a:spcPts val="2500"/>
              </a:lnSpc>
              <a:spcBef>
                <a:spcPts val="1200"/>
              </a:spcBef>
              <a:buClr>
                <a:srgbClr val="008B4D"/>
              </a:buClr>
              <a:buFont typeface="Wingdings" pitchFamily="2" charset="2"/>
              <a:buNone/>
            </a:pPr>
            <a:r>
              <a:rPr lang="ru-RU" sz="2200" i="1" dirty="0" smtClean="0">
                <a:solidFill>
                  <a:schemeClr val="tx1"/>
                </a:solidFill>
              </a:rPr>
              <a:t>3) </a:t>
            </a:r>
            <a:r>
              <a:rPr lang="ru-RU" sz="2200" i="1" dirty="0" err="1" smtClean="0">
                <a:solidFill>
                  <a:schemeClr val="tx1"/>
                </a:solidFill>
              </a:rPr>
              <a:t>Sybase</a:t>
            </a:r>
            <a:r>
              <a:rPr lang="ru-RU" sz="2200" i="1" dirty="0" smtClean="0">
                <a:solidFill>
                  <a:schemeClr val="tx1"/>
                </a:solidFill>
              </a:rPr>
              <a:t> </a:t>
            </a:r>
            <a:r>
              <a:rPr lang="ru-RU" sz="2200" i="1" dirty="0">
                <a:solidFill>
                  <a:schemeClr val="tx1"/>
                </a:solidFill>
              </a:rPr>
              <a:t>365 </a:t>
            </a:r>
            <a:r>
              <a:rPr lang="ru-RU" sz="2200" b="0" dirty="0" smtClean="0">
                <a:solidFill>
                  <a:schemeClr val="tx1"/>
                </a:solidFill>
              </a:rPr>
              <a:t>-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b="0" dirty="0" smtClean="0">
                <a:solidFill>
                  <a:schemeClr val="tx1"/>
                </a:solidFill>
              </a:rPr>
              <a:t>обеспечивает </a:t>
            </a:r>
            <a:r>
              <a:rPr lang="ru-RU" sz="2200" b="0" dirty="0">
                <a:solidFill>
                  <a:schemeClr val="tx1"/>
                </a:solidFill>
              </a:rPr>
              <a:t>функциональную совместимость с мобильными системами обмена информации от других поставщиков </a:t>
            </a:r>
            <a:r>
              <a:rPr lang="ru-RU" sz="2200" b="0" dirty="0" smtClean="0">
                <a:solidFill>
                  <a:schemeClr val="tx1"/>
                </a:solidFill>
              </a:rPr>
              <a:t>услуг (CRM-системы </a:t>
            </a:r>
            <a:r>
              <a:rPr lang="ru-RU" sz="2200" b="0" dirty="0">
                <a:solidFill>
                  <a:schemeClr val="tx1"/>
                </a:solidFill>
              </a:rPr>
              <a:t>и </a:t>
            </a:r>
            <a:r>
              <a:rPr lang="ru-RU" sz="2200" b="0" dirty="0" smtClean="0">
                <a:solidFill>
                  <a:schemeClr val="tx1"/>
                </a:solidFill>
              </a:rPr>
              <a:t>маркетинг).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21" y="1062874"/>
            <a:ext cx="1403604" cy="68122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E69B7-316E-497A-B2B9-FE8E4F9FABC1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8602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-3175"/>
            <a:ext cx="8291513" cy="8001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Использование инновационных решений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SAP</a:t>
            </a:r>
            <a:endParaRPr lang="ru-RU" sz="24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305" y="3045905"/>
            <a:ext cx="1628775" cy="111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96317" y="3233717"/>
            <a:ext cx="262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SAP</a:t>
            </a:r>
            <a:r>
              <a:rPr lang="en-US" dirty="0">
                <a:solidFill>
                  <a:srgbClr val="008B4D"/>
                </a:solidFill>
              </a:rPr>
              <a:t> Mobile Solutions</a:t>
            </a:r>
            <a:endParaRPr lang="ru-RU" dirty="0">
              <a:solidFill>
                <a:srgbClr val="008B4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0305" y="2244154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SAP</a:t>
            </a:r>
            <a:r>
              <a:rPr lang="en-US" dirty="0" smtClean="0">
                <a:solidFill>
                  <a:srgbClr val="008B4D"/>
                </a:solidFill>
              </a:rPr>
              <a:t> for Banking</a:t>
            </a:r>
            <a:endParaRPr lang="ru-RU" dirty="0">
              <a:solidFill>
                <a:srgbClr val="008B4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0305" y="4529527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8B4D"/>
                </a:solidFill>
              </a:rPr>
              <a:t>Локализация</a:t>
            </a:r>
            <a:endParaRPr lang="ru-RU" dirty="0">
              <a:solidFill>
                <a:srgbClr val="008B4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4535" y="5360515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8B4D"/>
                </a:solidFill>
              </a:rPr>
              <a:t>Интеграция</a:t>
            </a:r>
            <a:endParaRPr lang="ru-RU" dirty="0">
              <a:solidFill>
                <a:srgbClr val="008B4D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74" y="1816090"/>
            <a:ext cx="2894263" cy="100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203" y="3806588"/>
            <a:ext cx="2044616" cy="211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 9" descr="Logo_alseda_gros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9" y="5729847"/>
            <a:ext cx="2142150" cy="880957"/>
          </a:xfrm>
          <a:prstGeom prst="rect">
            <a:avLst/>
          </a:prstGeom>
        </p:spPr>
      </p:pic>
      <p:pic>
        <p:nvPicPr>
          <p:cNvPr id="13" name="Picture 2" descr="Logo des SAP Service Partner-Netzwerk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886" y="1347733"/>
            <a:ext cx="179228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E69B7-316E-497A-B2B9-FE8E4F9FABC1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1235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Profile">
  <a:themeElements>
    <a:clrScheme name="3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3_Profil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Profile">
  <a:themeElements>
    <a:clrScheme name="7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7_Profil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22873</TotalTime>
  <Words>1052</Words>
  <Application>Microsoft Office PowerPoint</Application>
  <PresentationFormat>Экран (4:3)</PresentationFormat>
  <Paragraphs>197</Paragraphs>
  <Slides>20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3_Profile</vt:lpstr>
      <vt:lpstr>7_Profile</vt:lpstr>
      <vt:lpstr>Тема Office</vt:lpstr>
      <vt:lpstr>Презентация PowerPoint</vt:lpstr>
      <vt:lpstr>   Стратегия развития ИТ-решений</vt:lpstr>
      <vt:lpstr>   Стратегия развития ИТ-решений (продолжение)</vt:lpstr>
      <vt:lpstr>   Направления развития инновационных решений</vt:lpstr>
      <vt:lpstr>Использование инновационных решений Oracle </vt:lpstr>
      <vt:lpstr>    Использование инновационных решений Oracle </vt:lpstr>
      <vt:lpstr>Платформы разработки мобильных приложений</vt:lpstr>
      <vt:lpstr>Платформы разработки мобильных приложений</vt:lpstr>
      <vt:lpstr> Использование инновационных решений SAP</vt:lpstr>
      <vt:lpstr>Презентация PowerPoint</vt:lpstr>
      <vt:lpstr> Мобильное решение ДБО юридических лиц </vt:lpstr>
      <vt:lpstr> Мобильный терминал для работы с контактными смарт-картами </vt:lpstr>
      <vt:lpstr> </vt:lpstr>
      <vt:lpstr> Планшетные технологии в подсистеме учета и обработки денежной наличности </vt:lpstr>
      <vt:lpstr> Планшетные технологии в подсистеме учета и обработки денежной наличности </vt:lpstr>
      <vt:lpstr> Планшетные технологии в подсистеме учета и обработки денежной наличности </vt:lpstr>
      <vt:lpstr>О компании СофтКлуб</vt:lpstr>
      <vt:lpstr>   Наши Заказчики</vt:lpstr>
      <vt:lpstr>   Рейтинг Software 500</vt:lpstr>
      <vt:lpstr> Благодарю за внимание  </vt:lpstr>
    </vt:vector>
  </TitlesOfParts>
  <Company>SoftClub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СофтКлуб  Общая презентация</dc:title>
  <dc:creator>СофтКлуб</dc:creator>
  <cp:lastModifiedBy>Анищенко Владимир Викторович</cp:lastModifiedBy>
  <cp:revision>962</cp:revision>
  <cp:lastPrinted>2013-11-18T05:53:51Z</cp:lastPrinted>
  <dcterms:created xsi:type="dcterms:W3CDTF">2007-12-26T11:13:23Z</dcterms:created>
  <dcterms:modified xsi:type="dcterms:W3CDTF">2014-04-23T08:38:08Z</dcterms:modified>
</cp:coreProperties>
</file>