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56" r:id="rId2"/>
    <p:sldId id="298" r:id="rId3"/>
    <p:sldId id="304" r:id="rId4"/>
    <p:sldId id="278" r:id="rId5"/>
    <p:sldId id="306" r:id="rId6"/>
    <p:sldId id="315" r:id="rId7"/>
    <p:sldId id="316" r:id="rId8"/>
    <p:sldId id="317" r:id="rId9"/>
    <p:sldId id="314" r:id="rId10"/>
    <p:sldId id="318" r:id="rId11"/>
    <p:sldId id="319" r:id="rId12"/>
    <p:sldId id="320" r:id="rId13"/>
    <p:sldId id="284" r:id="rId14"/>
    <p:sldId id="321" r:id="rId15"/>
    <p:sldId id="322" r:id="rId16"/>
    <p:sldId id="309" r:id="rId17"/>
    <p:sldId id="276" r:id="rId18"/>
    <p:sldId id="308" r:id="rId19"/>
    <p:sldId id="312" r:id="rId20"/>
    <p:sldId id="287" r:id="rId21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191"/>
    <a:srgbClr val="5A53EB"/>
    <a:srgbClr val="003399"/>
    <a:srgbClr val="005AA5"/>
    <a:srgbClr val="2CA43A"/>
    <a:srgbClr val="14B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45" autoAdjust="0"/>
  </p:normalViewPr>
  <p:slideViewPr>
    <p:cSldViewPr>
      <p:cViewPr>
        <p:scale>
          <a:sx n="100" d="100"/>
          <a:sy n="100" d="100"/>
        </p:scale>
        <p:origin x="-754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6A5C9-D394-4EB7-8F44-297C85AF6769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05458F-8FCD-43CC-B034-AF4DDF37D192}">
      <dgm:prSet phldrT="[Текст]" custT="1"/>
      <dgm:spPr/>
      <dgm:t>
        <a:bodyPr/>
        <a:lstStyle/>
        <a:p>
          <a:r>
            <a:rPr lang="ru-RU" sz="2800" dirty="0" smtClean="0"/>
            <a:t>Страхование жизни</a:t>
          </a:r>
          <a:endParaRPr lang="ru-RU" sz="2800" dirty="0"/>
        </a:p>
      </dgm:t>
    </dgm:pt>
    <dgm:pt modelId="{35E1C2A8-A6D8-41A3-B6D9-F6677E2A7906}" type="parTrans" cxnId="{A7D0A9AE-FD84-485D-B35A-48D376DC6D1A}">
      <dgm:prSet/>
      <dgm:spPr/>
      <dgm:t>
        <a:bodyPr/>
        <a:lstStyle/>
        <a:p>
          <a:endParaRPr lang="ru-RU"/>
        </a:p>
      </dgm:t>
    </dgm:pt>
    <dgm:pt modelId="{9AD75F56-4B9C-45DB-9015-FB8751412819}" type="sibTrans" cxnId="{A7D0A9AE-FD84-485D-B35A-48D376DC6D1A}">
      <dgm:prSet/>
      <dgm:spPr/>
      <dgm:t>
        <a:bodyPr/>
        <a:lstStyle/>
        <a:p>
          <a:endParaRPr lang="ru-RU"/>
        </a:p>
      </dgm:t>
    </dgm:pt>
    <dgm:pt modelId="{825ECD0C-A8BA-4EB3-8C41-807FA08B8003}">
      <dgm:prSet phldrT="[Текст]" custT="1"/>
      <dgm:spPr/>
      <dgm:t>
        <a:bodyPr/>
        <a:lstStyle/>
        <a:p>
          <a:r>
            <a:rPr lang="ru-RU" sz="2800" dirty="0" smtClean="0"/>
            <a:t>Страхование дополнительной пенсии</a:t>
          </a:r>
          <a:endParaRPr lang="ru-RU" sz="2800" dirty="0"/>
        </a:p>
      </dgm:t>
    </dgm:pt>
    <dgm:pt modelId="{5DEAB241-1726-4B70-8DAE-E8D13D926FDF}" type="parTrans" cxnId="{B0517B87-E691-4319-A063-8304CE894EFB}">
      <dgm:prSet/>
      <dgm:spPr/>
      <dgm:t>
        <a:bodyPr/>
        <a:lstStyle/>
        <a:p>
          <a:endParaRPr lang="ru-RU"/>
        </a:p>
      </dgm:t>
    </dgm:pt>
    <dgm:pt modelId="{757B9944-E930-4E02-B5C7-3FAD0D0973EC}" type="sibTrans" cxnId="{B0517B87-E691-4319-A063-8304CE894EFB}">
      <dgm:prSet/>
      <dgm:spPr/>
      <dgm:t>
        <a:bodyPr/>
        <a:lstStyle/>
        <a:p>
          <a:endParaRPr lang="ru-RU"/>
        </a:p>
      </dgm:t>
    </dgm:pt>
    <dgm:pt modelId="{6B9457E5-BE6B-41A5-A94E-9DF12F6B1EBD}" type="pres">
      <dgm:prSet presAssocID="{B136A5C9-D394-4EB7-8F44-297C85AF67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462F3-1D64-40BE-8A20-2311F1B39673}" type="pres">
      <dgm:prSet presAssocID="{3A05458F-8FCD-43CC-B034-AF4DDF37D192}" presName="comp" presStyleCnt="0"/>
      <dgm:spPr/>
    </dgm:pt>
    <dgm:pt modelId="{F3BD8095-FE4E-44A8-BCB5-CF8177373F34}" type="pres">
      <dgm:prSet presAssocID="{3A05458F-8FCD-43CC-B034-AF4DDF37D192}" presName="box" presStyleLbl="node1" presStyleIdx="0" presStyleCnt="2" custScaleY="85365"/>
      <dgm:spPr/>
      <dgm:t>
        <a:bodyPr/>
        <a:lstStyle/>
        <a:p>
          <a:endParaRPr lang="ru-RU"/>
        </a:p>
      </dgm:t>
    </dgm:pt>
    <dgm:pt modelId="{7CD738E6-8B34-45B4-AF47-58C2F281E8A8}" type="pres">
      <dgm:prSet presAssocID="{3A05458F-8FCD-43CC-B034-AF4DDF37D192}" presName="img" presStyleLbl="fgImgPlace1" presStyleIdx="0" presStyleCnt="2" custScaleX="669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28D743-4398-43B0-8EB4-C1F24C2CEDFD}" type="pres">
      <dgm:prSet presAssocID="{3A05458F-8FCD-43CC-B034-AF4DDF37D19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137A3-C54C-4106-A1E2-A44989CB2766}" type="pres">
      <dgm:prSet presAssocID="{9AD75F56-4B9C-45DB-9015-FB8751412819}" presName="spacer" presStyleCnt="0"/>
      <dgm:spPr/>
    </dgm:pt>
    <dgm:pt modelId="{15F55E5B-FBDF-441F-ABB5-84B0FBEB282C}" type="pres">
      <dgm:prSet presAssocID="{825ECD0C-A8BA-4EB3-8C41-807FA08B8003}" presName="comp" presStyleCnt="0"/>
      <dgm:spPr/>
    </dgm:pt>
    <dgm:pt modelId="{2C30095F-B246-428A-BA9A-E87BF5EAA00A}" type="pres">
      <dgm:prSet presAssocID="{825ECD0C-A8BA-4EB3-8C41-807FA08B8003}" presName="box" presStyleLbl="node1" presStyleIdx="1" presStyleCnt="2"/>
      <dgm:spPr/>
      <dgm:t>
        <a:bodyPr/>
        <a:lstStyle/>
        <a:p>
          <a:endParaRPr lang="ru-RU"/>
        </a:p>
      </dgm:t>
    </dgm:pt>
    <dgm:pt modelId="{BF15E5B8-8013-41D3-80C7-7ACF4BFF7FBC}" type="pres">
      <dgm:prSet presAssocID="{825ECD0C-A8BA-4EB3-8C41-807FA08B8003}" presName="img" presStyleLbl="fgImgPlace1" presStyleIdx="1" presStyleCnt="2" custScaleX="578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8F2CCA-73A2-4978-B458-0956831D19DB}" type="pres">
      <dgm:prSet presAssocID="{825ECD0C-A8BA-4EB3-8C41-807FA08B800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5A5A3-267F-4224-BDAE-027A9713B6F3}" type="presOf" srcId="{3A05458F-8FCD-43CC-B034-AF4DDF37D192}" destId="{F3BD8095-FE4E-44A8-BCB5-CF8177373F34}" srcOrd="0" destOrd="0" presId="urn:microsoft.com/office/officeart/2005/8/layout/vList4#1"/>
    <dgm:cxn modelId="{28C9E8F5-F6CE-41E4-B50D-025C44CFB004}" type="presOf" srcId="{B136A5C9-D394-4EB7-8F44-297C85AF6769}" destId="{6B9457E5-BE6B-41A5-A94E-9DF12F6B1EBD}" srcOrd="0" destOrd="0" presId="urn:microsoft.com/office/officeart/2005/8/layout/vList4#1"/>
    <dgm:cxn modelId="{A7D0A9AE-FD84-485D-B35A-48D376DC6D1A}" srcId="{B136A5C9-D394-4EB7-8F44-297C85AF6769}" destId="{3A05458F-8FCD-43CC-B034-AF4DDF37D192}" srcOrd="0" destOrd="0" parTransId="{35E1C2A8-A6D8-41A3-B6D9-F6677E2A7906}" sibTransId="{9AD75F56-4B9C-45DB-9015-FB8751412819}"/>
    <dgm:cxn modelId="{AE3C5FB3-A39C-4574-AC11-DC17D2793224}" type="presOf" srcId="{825ECD0C-A8BA-4EB3-8C41-807FA08B8003}" destId="{B78F2CCA-73A2-4978-B458-0956831D19DB}" srcOrd="1" destOrd="0" presId="urn:microsoft.com/office/officeart/2005/8/layout/vList4#1"/>
    <dgm:cxn modelId="{B0517B87-E691-4319-A063-8304CE894EFB}" srcId="{B136A5C9-D394-4EB7-8F44-297C85AF6769}" destId="{825ECD0C-A8BA-4EB3-8C41-807FA08B8003}" srcOrd="1" destOrd="0" parTransId="{5DEAB241-1726-4B70-8DAE-E8D13D926FDF}" sibTransId="{757B9944-E930-4E02-B5C7-3FAD0D0973EC}"/>
    <dgm:cxn modelId="{ADDA00DA-B976-4246-B500-CB764DDFC00F}" type="presOf" srcId="{3A05458F-8FCD-43CC-B034-AF4DDF37D192}" destId="{1E28D743-4398-43B0-8EB4-C1F24C2CEDFD}" srcOrd="1" destOrd="0" presId="urn:microsoft.com/office/officeart/2005/8/layout/vList4#1"/>
    <dgm:cxn modelId="{C0881BC8-1CD5-4F94-8461-7C7C86AD17F7}" type="presOf" srcId="{825ECD0C-A8BA-4EB3-8C41-807FA08B8003}" destId="{2C30095F-B246-428A-BA9A-E87BF5EAA00A}" srcOrd="0" destOrd="0" presId="urn:microsoft.com/office/officeart/2005/8/layout/vList4#1"/>
    <dgm:cxn modelId="{8E905835-F7E4-46A8-91AC-E53C02F6ACCF}" type="presParOf" srcId="{6B9457E5-BE6B-41A5-A94E-9DF12F6B1EBD}" destId="{906462F3-1D64-40BE-8A20-2311F1B39673}" srcOrd="0" destOrd="0" presId="urn:microsoft.com/office/officeart/2005/8/layout/vList4#1"/>
    <dgm:cxn modelId="{9C8E0AF4-644B-48E5-AC9B-C5A3348D0223}" type="presParOf" srcId="{906462F3-1D64-40BE-8A20-2311F1B39673}" destId="{F3BD8095-FE4E-44A8-BCB5-CF8177373F34}" srcOrd="0" destOrd="0" presId="urn:microsoft.com/office/officeart/2005/8/layout/vList4#1"/>
    <dgm:cxn modelId="{49FB1D77-38B0-4691-A8D3-2D242E6008AE}" type="presParOf" srcId="{906462F3-1D64-40BE-8A20-2311F1B39673}" destId="{7CD738E6-8B34-45B4-AF47-58C2F281E8A8}" srcOrd="1" destOrd="0" presId="urn:microsoft.com/office/officeart/2005/8/layout/vList4#1"/>
    <dgm:cxn modelId="{6CE06A71-D52E-4907-B082-9E23334694CA}" type="presParOf" srcId="{906462F3-1D64-40BE-8A20-2311F1B39673}" destId="{1E28D743-4398-43B0-8EB4-C1F24C2CEDFD}" srcOrd="2" destOrd="0" presId="urn:microsoft.com/office/officeart/2005/8/layout/vList4#1"/>
    <dgm:cxn modelId="{3FACF810-8ABF-4141-9FE5-4ACCA52E7F0C}" type="presParOf" srcId="{6B9457E5-BE6B-41A5-A94E-9DF12F6B1EBD}" destId="{E24137A3-C54C-4106-A1E2-A44989CB2766}" srcOrd="1" destOrd="0" presId="urn:microsoft.com/office/officeart/2005/8/layout/vList4#1"/>
    <dgm:cxn modelId="{A8840FAA-4D57-4A63-B993-77919C3D39DE}" type="presParOf" srcId="{6B9457E5-BE6B-41A5-A94E-9DF12F6B1EBD}" destId="{15F55E5B-FBDF-441F-ABB5-84B0FBEB282C}" srcOrd="2" destOrd="0" presId="urn:microsoft.com/office/officeart/2005/8/layout/vList4#1"/>
    <dgm:cxn modelId="{CCC82B5D-AB55-49F1-A6BB-3B3F78CCC908}" type="presParOf" srcId="{15F55E5B-FBDF-441F-ABB5-84B0FBEB282C}" destId="{2C30095F-B246-428A-BA9A-E87BF5EAA00A}" srcOrd="0" destOrd="0" presId="urn:microsoft.com/office/officeart/2005/8/layout/vList4#1"/>
    <dgm:cxn modelId="{C8C27A64-03A9-4DEA-9E93-C7116E225C68}" type="presParOf" srcId="{15F55E5B-FBDF-441F-ABB5-84B0FBEB282C}" destId="{BF15E5B8-8013-41D3-80C7-7ACF4BFF7FBC}" srcOrd="1" destOrd="0" presId="urn:microsoft.com/office/officeart/2005/8/layout/vList4#1"/>
    <dgm:cxn modelId="{3AAAD8A9-9E87-4FA0-B42F-DD52E764ED0B}" type="presParOf" srcId="{15F55E5B-FBDF-441F-ABB5-84B0FBEB282C}" destId="{B78F2CCA-73A2-4978-B458-0956831D19D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6A3564-5ACA-4414-BD4C-C3A422ABB14B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92253AB-55E9-4264-B132-C48D64AF005E}" type="pres">
      <dgm:prSet presAssocID="{7F6A3564-5ACA-4414-BD4C-C3A422ABB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EE635BB-61B6-4AED-853E-C794B21192B4}" type="presOf" srcId="{7F6A3564-5ACA-4414-BD4C-C3A422ABB14B}" destId="{492253AB-55E9-4264-B132-C48D64AF00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8D2972-4B08-43F8-B24E-A55115E93572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B989122-5FD1-482E-BB3F-E8F79ECDD5B5}">
      <dgm:prSet phldrT="[Текст]" custT="1"/>
      <dgm:spPr/>
      <dgm:t>
        <a:bodyPr/>
        <a:lstStyle/>
        <a:p>
          <a:r>
            <a:rPr lang="ru-RU" sz="2000" b="1" i="1" u="sng" dirty="0" smtClean="0">
              <a:latin typeface="Ubuntu" panose="020B0504030602030204" pitchFamily="34" charset="0"/>
            </a:rPr>
            <a:t>ОНЛАЙН</a:t>
          </a:r>
          <a:endParaRPr lang="ru-RU" sz="2000" dirty="0"/>
        </a:p>
      </dgm:t>
    </dgm:pt>
    <dgm:pt modelId="{E1909374-BEBE-455C-B781-172AE1AEC340}" type="parTrans" cxnId="{F7046021-6C58-460F-89BD-895CCF03F56B}">
      <dgm:prSet/>
      <dgm:spPr/>
      <dgm:t>
        <a:bodyPr/>
        <a:lstStyle/>
        <a:p>
          <a:endParaRPr lang="ru-RU"/>
        </a:p>
      </dgm:t>
    </dgm:pt>
    <dgm:pt modelId="{537C71C5-C93A-4D68-91E0-BFEAE5DB77CF}" type="sibTrans" cxnId="{F7046021-6C58-460F-89BD-895CCF03F56B}">
      <dgm:prSet/>
      <dgm:spPr/>
      <dgm:t>
        <a:bodyPr/>
        <a:lstStyle/>
        <a:p>
          <a:endParaRPr lang="ru-RU"/>
        </a:p>
      </dgm:t>
    </dgm:pt>
    <dgm:pt modelId="{55EE3AA4-5C85-40F0-81D7-EB7ADCE749AA}">
      <dgm:prSet phldrT="[Текст]" custT="1"/>
      <dgm:spPr/>
      <dgm:t>
        <a:bodyPr/>
        <a:lstStyle/>
        <a:p>
          <a:r>
            <a:rPr lang="ru-RU" sz="1200" b="1" dirty="0" smtClean="0">
              <a:latin typeface="+mn-lt"/>
            </a:rPr>
            <a:t>Пройдите регистрацию в личном кабинете </a:t>
          </a:r>
          <a:r>
            <a:rPr lang="ru-RU" sz="1200" dirty="0" smtClean="0">
              <a:latin typeface="+mn-lt"/>
            </a:rPr>
            <a:t>и/или авторизуйтесь, если у вас уже есть логин и пароль</a:t>
          </a:r>
          <a:endParaRPr lang="ru-RU" sz="1200" dirty="0"/>
        </a:p>
      </dgm:t>
    </dgm:pt>
    <dgm:pt modelId="{79AD0700-5A92-4D16-AB54-DB7FC93D6873}" type="parTrans" cxnId="{02585F8B-4E42-4102-87B4-77A5D607B636}">
      <dgm:prSet/>
      <dgm:spPr/>
      <dgm:t>
        <a:bodyPr/>
        <a:lstStyle/>
        <a:p>
          <a:endParaRPr lang="ru-RU"/>
        </a:p>
      </dgm:t>
    </dgm:pt>
    <dgm:pt modelId="{00CD0203-873B-4AE4-93D4-E03F904E03AD}" type="sibTrans" cxnId="{02585F8B-4E42-4102-87B4-77A5D607B636}">
      <dgm:prSet/>
      <dgm:spPr/>
      <dgm:t>
        <a:bodyPr/>
        <a:lstStyle/>
        <a:p>
          <a:endParaRPr lang="ru-RU"/>
        </a:p>
      </dgm:t>
    </dgm:pt>
    <dgm:pt modelId="{B325B06D-F043-4D97-8FAF-DD9315D26DC5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</a:rPr>
            <a:t>Нажмите "Заключить договор </a:t>
          </a:r>
          <a:r>
            <a:rPr lang="ru-RU" sz="1200" dirty="0" err="1" smtClean="0">
              <a:latin typeface="+mn-lt"/>
            </a:rPr>
            <a:t>онлайн</a:t>
          </a:r>
          <a:r>
            <a:rPr lang="ru-RU" sz="1200" dirty="0" smtClean="0">
              <a:latin typeface="+mn-lt"/>
            </a:rPr>
            <a:t>" и выберите программу страхования</a:t>
          </a:r>
          <a:endParaRPr lang="ru-RU" sz="1200" dirty="0"/>
        </a:p>
      </dgm:t>
    </dgm:pt>
    <dgm:pt modelId="{307CE509-126D-4CC1-9B37-9FB8C3F58DFA}" type="parTrans" cxnId="{A8481617-1032-40AC-8AAB-9ACDB397A6E8}">
      <dgm:prSet/>
      <dgm:spPr/>
      <dgm:t>
        <a:bodyPr/>
        <a:lstStyle/>
        <a:p>
          <a:endParaRPr lang="ru-RU"/>
        </a:p>
      </dgm:t>
    </dgm:pt>
    <dgm:pt modelId="{09894507-DF85-46E9-A0F1-9B636F4B3352}" type="sibTrans" cxnId="{A8481617-1032-40AC-8AAB-9ACDB397A6E8}">
      <dgm:prSet/>
      <dgm:spPr/>
      <dgm:t>
        <a:bodyPr/>
        <a:lstStyle/>
        <a:p>
          <a:endParaRPr lang="ru-RU"/>
        </a:p>
      </dgm:t>
    </dgm:pt>
    <dgm:pt modelId="{F2C79370-D278-4862-8D4C-097575EC8D86}">
      <dgm:prSet phldrT="[Текст]" custT="1"/>
      <dgm:spPr/>
      <dgm:t>
        <a:bodyPr/>
        <a:lstStyle/>
        <a:p>
          <a:pPr marL="266700" indent="0">
            <a:tabLst>
              <a:tab pos="0" algn="l"/>
            </a:tabLst>
          </a:pPr>
          <a:r>
            <a:rPr lang="ru-RU" sz="2000" b="1" i="1" u="sng" dirty="0" smtClean="0">
              <a:latin typeface="Ubuntu" panose="020B0504030602030204" pitchFamily="34" charset="0"/>
            </a:rPr>
            <a:t>В ОФИСЕ /                                            У ПРЕДСТАВИТЕЛЯ «СТРАВИТЫ» </a:t>
          </a:r>
          <a:endParaRPr lang="ru-RU" sz="2000" dirty="0"/>
        </a:p>
      </dgm:t>
    </dgm:pt>
    <dgm:pt modelId="{9F623B93-9F60-4C43-8CE1-79243EACF762}" type="parTrans" cxnId="{C9F8713B-783B-44F1-8945-4EE52527B76A}">
      <dgm:prSet/>
      <dgm:spPr/>
      <dgm:t>
        <a:bodyPr/>
        <a:lstStyle/>
        <a:p>
          <a:endParaRPr lang="ru-RU"/>
        </a:p>
      </dgm:t>
    </dgm:pt>
    <dgm:pt modelId="{8E6C0BC3-58A4-4508-8919-0AD68B627D65}" type="sibTrans" cxnId="{C9F8713B-783B-44F1-8945-4EE52527B76A}">
      <dgm:prSet/>
      <dgm:spPr/>
      <dgm:t>
        <a:bodyPr/>
        <a:lstStyle/>
        <a:p>
          <a:endParaRPr lang="ru-RU"/>
        </a:p>
      </dgm:t>
    </dgm:pt>
    <dgm:pt modelId="{EB09BB70-5C10-4672-8192-E5780FCBD258}">
      <dgm:prSet phldrT="[Текст]"/>
      <dgm:spPr/>
      <dgm:t>
        <a:bodyPr/>
        <a:lstStyle/>
        <a:p>
          <a:r>
            <a:rPr lang="ru-RU" dirty="0" smtClean="0">
              <a:latin typeface="+mn-lt"/>
            </a:rPr>
            <a:t>Оформите заявление о заключении договора страхования, указав в нём условия страхования: </a:t>
          </a:r>
        </a:p>
        <a:p>
          <a:r>
            <a:rPr lang="ru-RU" dirty="0" smtClean="0">
              <a:latin typeface="+mn-lt"/>
            </a:rPr>
            <a:t>тариф по договору; информацию о работодателе (-лях); срок выплаты дополнительной пенсии;  способ взаимодействия</a:t>
          </a:r>
          <a:endParaRPr lang="ru-RU" dirty="0"/>
        </a:p>
      </dgm:t>
    </dgm:pt>
    <dgm:pt modelId="{A85CDC49-59D7-4146-9087-03AE43FA733B}" type="parTrans" cxnId="{7CF134CD-0E3A-47AC-85D2-A1C4826ED5E2}">
      <dgm:prSet/>
      <dgm:spPr/>
      <dgm:t>
        <a:bodyPr/>
        <a:lstStyle/>
        <a:p>
          <a:endParaRPr lang="ru-RU"/>
        </a:p>
      </dgm:t>
    </dgm:pt>
    <dgm:pt modelId="{8D280398-F00A-4BC5-9321-44670CF74C59}" type="sibTrans" cxnId="{7CF134CD-0E3A-47AC-85D2-A1C4826ED5E2}">
      <dgm:prSet/>
      <dgm:spPr/>
      <dgm:t>
        <a:bodyPr/>
        <a:lstStyle/>
        <a:p>
          <a:endParaRPr lang="ru-RU"/>
        </a:p>
      </dgm:t>
    </dgm:pt>
    <dgm:pt modelId="{EDB49E46-AF2F-4BAA-AD1D-D895C8FBBA84}">
      <dgm:prSet phldrT="[Текст]"/>
      <dgm:spPr/>
      <dgm:t>
        <a:bodyPr/>
        <a:lstStyle/>
        <a:p>
          <a:r>
            <a:rPr lang="ru-RU" b="0" dirty="0" smtClean="0">
              <a:latin typeface="+mn-lt"/>
            </a:rPr>
            <a:t>Получите  страховое свидетельство (договор страхования) у работника/представителя «</a:t>
          </a:r>
          <a:r>
            <a:rPr lang="ru-RU" b="0" dirty="0" err="1" smtClean="0">
              <a:latin typeface="+mn-lt"/>
            </a:rPr>
            <a:t>Стравиты</a:t>
          </a:r>
          <a:r>
            <a:rPr lang="ru-RU" b="0" dirty="0" smtClean="0">
              <a:latin typeface="+mn-lt"/>
            </a:rPr>
            <a:t>»</a:t>
          </a:r>
          <a:endParaRPr lang="ru-RU" b="0" dirty="0"/>
        </a:p>
      </dgm:t>
    </dgm:pt>
    <dgm:pt modelId="{346BFCD6-1723-42F0-839F-66A7A64E7341}" type="parTrans" cxnId="{DDF4702E-3FED-4C56-BB4D-F9FE8FB5D1BC}">
      <dgm:prSet/>
      <dgm:spPr/>
      <dgm:t>
        <a:bodyPr/>
        <a:lstStyle/>
        <a:p>
          <a:endParaRPr lang="ru-RU"/>
        </a:p>
      </dgm:t>
    </dgm:pt>
    <dgm:pt modelId="{DF63D1C9-A99F-4BAE-AC4C-5FF977259105}" type="sibTrans" cxnId="{DDF4702E-3FED-4C56-BB4D-F9FE8FB5D1BC}">
      <dgm:prSet/>
      <dgm:spPr/>
      <dgm:t>
        <a:bodyPr/>
        <a:lstStyle/>
        <a:p>
          <a:endParaRPr lang="ru-RU"/>
        </a:p>
      </dgm:t>
    </dgm:pt>
    <dgm:pt modelId="{A73088C6-C7AE-40E6-B78C-2D1B77FA7895}">
      <dgm:prSet custT="1"/>
      <dgm:spPr/>
      <dgm:t>
        <a:bodyPr/>
        <a:lstStyle/>
        <a:p>
          <a:r>
            <a:rPr lang="ru-RU" sz="1200" b="1" dirty="0" smtClean="0">
              <a:latin typeface="+mn-lt"/>
            </a:rPr>
            <a:t>Получите  страховое свидетельство </a:t>
          </a:r>
          <a:r>
            <a:rPr lang="ru-RU" sz="1200" dirty="0" smtClean="0">
              <a:latin typeface="+mn-lt"/>
            </a:rPr>
            <a:t>(договор страхования) в виде электронного документа на электронную почту и в личный кабинет, распечатайте договор</a:t>
          </a:r>
          <a:endParaRPr lang="ru-RU" sz="1200" dirty="0"/>
        </a:p>
      </dgm:t>
    </dgm:pt>
    <dgm:pt modelId="{0CCD6F76-25C2-4CCD-BE8B-7CE19E081FDB}" type="parTrans" cxnId="{7AAE762B-ADED-4C7E-8FEC-8FB7F4E126C2}">
      <dgm:prSet/>
      <dgm:spPr/>
      <dgm:t>
        <a:bodyPr/>
        <a:lstStyle/>
        <a:p>
          <a:endParaRPr lang="ru-RU"/>
        </a:p>
      </dgm:t>
    </dgm:pt>
    <dgm:pt modelId="{0C2AC47C-467A-42A6-988F-10D592E522ED}" type="sibTrans" cxnId="{7AAE762B-ADED-4C7E-8FEC-8FB7F4E126C2}">
      <dgm:prSet/>
      <dgm:spPr/>
      <dgm:t>
        <a:bodyPr/>
        <a:lstStyle/>
        <a:p>
          <a:endParaRPr lang="ru-RU"/>
        </a:p>
      </dgm:t>
    </dgm:pt>
    <dgm:pt modelId="{84A8F5E7-2AAA-4447-9ACC-6F428146CFB6}">
      <dgm:prSet custT="1"/>
      <dgm:spPr/>
      <dgm:t>
        <a:bodyPr/>
        <a:lstStyle/>
        <a:p>
          <a:r>
            <a:rPr lang="ru-RU" sz="1200" dirty="0" smtClean="0">
              <a:latin typeface="+mn-lt"/>
            </a:rPr>
            <a:t>Укажите условия страхования: тариф по договору; информацию о работодателе; срок выплаты дополнительной пенсии;  способ взаимодействия</a:t>
          </a:r>
        </a:p>
      </dgm:t>
    </dgm:pt>
    <dgm:pt modelId="{1867F955-8A74-42A6-A7F1-F6F6C9E403A4}" type="sibTrans" cxnId="{6E02AB93-6BD5-45EF-B4C6-FE56D7A78A61}">
      <dgm:prSet/>
      <dgm:spPr/>
      <dgm:t>
        <a:bodyPr/>
        <a:lstStyle/>
        <a:p>
          <a:endParaRPr lang="ru-RU"/>
        </a:p>
      </dgm:t>
    </dgm:pt>
    <dgm:pt modelId="{8EE7BCE2-3C76-4D87-9783-0D1FC3CACAFA}" type="parTrans" cxnId="{6E02AB93-6BD5-45EF-B4C6-FE56D7A78A61}">
      <dgm:prSet/>
      <dgm:spPr/>
      <dgm:t>
        <a:bodyPr/>
        <a:lstStyle/>
        <a:p>
          <a:endParaRPr lang="ru-RU"/>
        </a:p>
      </dgm:t>
    </dgm:pt>
    <dgm:pt modelId="{77821737-41C1-41EB-8524-38F68FB811A6}">
      <dgm:prSet custT="1"/>
      <dgm:spPr/>
      <dgm:t>
        <a:bodyPr/>
        <a:lstStyle/>
        <a:p>
          <a:r>
            <a:rPr lang="ru-RU" sz="1200" dirty="0" smtClean="0"/>
            <a:t>Сформируйте заявление о заключении договора страхования, подтвердите данные</a:t>
          </a:r>
          <a:endParaRPr lang="ru-RU" sz="1200" dirty="0"/>
        </a:p>
      </dgm:t>
    </dgm:pt>
    <dgm:pt modelId="{2D7EA3A6-612B-481A-ADCE-288F491516C2}" type="sibTrans" cxnId="{BE7777E7-70B0-4D0C-BB37-66EF50E3C96B}">
      <dgm:prSet/>
      <dgm:spPr/>
      <dgm:t>
        <a:bodyPr/>
        <a:lstStyle/>
        <a:p>
          <a:endParaRPr lang="ru-RU"/>
        </a:p>
      </dgm:t>
    </dgm:pt>
    <dgm:pt modelId="{0D7C9846-EFEA-49F0-865F-FD5FF800EA2F}" type="parTrans" cxnId="{BE7777E7-70B0-4D0C-BB37-66EF50E3C96B}">
      <dgm:prSet/>
      <dgm:spPr/>
      <dgm:t>
        <a:bodyPr/>
        <a:lstStyle/>
        <a:p>
          <a:endParaRPr lang="ru-RU"/>
        </a:p>
      </dgm:t>
    </dgm:pt>
    <dgm:pt modelId="{66796700-0F34-43DC-BA76-4FA8212BFD90}" type="pres">
      <dgm:prSet presAssocID="{0E8D2972-4B08-43F8-B24E-A55115E9357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0377AF-47FF-457D-9C6F-514CEA1EDF8E}" type="pres">
      <dgm:prSet presAssocID="{5B989122-5FD1-482E-BB3F-E8F79ECDD5B5}" presName="compNode" presStyleCnt="0"/>
      <dgm:spPr/>
    </dgm:pt>
    <dgm:pt modelId="{1EACD893-FE1F-4094-96F1-3F288FF1A092}" type="pres">
      <dgm:prSet presAssocID="{5B989122-5FD1-482E-BB3F-E8F79ECDD5B5}" presName="aNode" presStyleLbl="bgShp" presStyleIdx="0" presStyleCnt="2"/>
      <dgm:spPr/>
      <dgm:t>
        <a:bodyPr/>
        <a:lstStyle/>
        <a:p>
          <a:endParaRPr lang="ru-RU"/>
        </a:p>
      </dgm:t>
    </dgm:pt>
    <dgm:pt modelId="{6C4A7B93-6FFD-41B4-85FA-C711F90A5DF9}" type="pres">
      <dgm:prSet presAssocID="{5B989122-5FD1-482E-BB3F-E8F79ECDD5B5}" presName="textNode" presStyleLbl="bgShp" presStyleIdx="0" presStyleCnt="2"/>
      <dgm:spPr/>
      <dgm:t>
        <a:bodyPr/>
        <a:lstStyle/>
        <a:p>
          <a:endParaRPr lang="ru-RU"/>
        </a:p>
      </dgm:t>
    </dgm:pt>
    <dgm:pt modelId="{F25378B7-3E76-4670-8CC6-1AFDECE79056}" type="pres">
      <dgm:prSet presAssocID="{5B989122-5FD1-482E-BB3F-E8F79ECDD5B5}" presName="compChildNode" presStyleCnt="0"/>
      <dgm:spPr/>
    </dgm:pt>
    <dgm:pt modelId="{05A35E19-29DE-4783-98C2-CA7A8280BC88}" type="pres">
      <dgm:prSet presAssocID="{5B989122-5FD1-482E-BB3F-E8F79ECDD5B5}" presName="theInnerList" presStyleCnt="0"/>
      <dgm:spPr/>
    </dgm:pt>
    <dgm:pt modelId="{303B72C2-BC00-45E5-B92C-1B238ED416B8}" type="pres">
      <dgm:prSet presAssocID="{55EE3AA4-5C85-40F0-81D7-EB7ADCE749AA}" presName="childNode" presStyleLbl="node1" presStyleIdx="0" presStyleCnt="7" custScaleY="2000000" custLinFactY="-702797" custLinFactNeighborX="1156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A3642-4FA9-4B55-A8EE-55808582A5AF}" type="pres">
      <dgm:prSet presAssocID="{55EE3AA4-5C85-40F0-81D7-EB7ADCE749AA}" presName="aSpace2" presStyleCnt="0"/>
      <dgm:spPr/>
    </dgm:pt>
    <dgm:pt modelId="{9D366F9A-0C38-4644-AACB-0EC651EF9391}" type="pres">
      <dgm:prSet presAssocID="{B325B06D-F043-4D97-8FAF-DD9315D26DC5}" presName="childNode" presStyleLbl="node1" presStyleIdx="1" presStyleCnt="7" custScaleY="2000000" custLinFactY="-500000" custLinFactNeighborX="1156" custLinFactNeighborY="-554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3291E-9E85-4CE6-827A-81D9AEDA8285}" type="pres">
      <dgm:prSet presAssocID="{B325B06D-F043-4D97-8FAF-DD9315D26DC5}" presName="aSpace2" presStyleCnt="0"/>
      <dgm:spPr/>
    </dgm:pt>
    <dgm:pt modelId="{C7E2C029-6E11-4E0B-AA67-2515FE56998B}" type="pres">
      <dgm:prSet presAssocID="{84A8F5E7-2AAA-4447-9ACC-6F428146CFB6}" presName="childNode" presStyleLbl="node1" presStyleIdx="2" presStyleCnt="7" custScaleX="99999" custScaleY="2000000" custLinFactY="-300000" custLinFactNeighborX="1155" custLinFactNeighborY="-326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E26B4-1F0D-4A95-8A8C-BDC04B2B7565}" type="pres">
      <dgm:prSet presAssocID="{84A8F5E7-2AAA-4447-9ACC-6F428146CFB6}" presName="aSpace2" presStyleCnt="0"/>
      <dgm:spPr/>
    </dgm:pt>
    <dgm:pt modelId="{E46BF47B-8815-4C1B-B735-158F4304A1B3}" type="pres">
      <dgm:prSet presAssocID="{A73088C6-C7AE-40E6-B78C-2D1B77FA7895}" presName="childNode" presStyleLbl="node1" presStyleIdx="3" presStyleCnt="7" custScaleY="2000000" custLinFactY="1794761" custLinFactNeighborX="1279" custLinFactNeighborY="1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2FB9A-C08A-481C-B894-D1A1803BF00D}" type="pres">
      <dgm:prSet presAssocID="{A73088C6-C7AE-40E6-B78C-2D1B77FA7895}" presName="aSpace2" presStyleCnt="0"/>
      <dgm:spPr/>
    </dgm:pt>
    <dgm:pt modelId="{6A4975B5-79F8-4034-9C01-10F3CBC3A6E4}" type="pres">
      <dgm:prSet presAssocID="{77821737-41C1-41EB-8524-38F68FB811A6}" presName="childNode" presStyleLbl="node1" presStyleIdx="4" presStyleCnt="7" custScaleY="2000000" custLinFactY="-1938229" custLinFactNeighborX="1279" custLinFactNeighborY="-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E46DF-D4AC-4B82-85C2-BC3398CE3D91}" type="pres">
      <dgm:prSet presAssocID="{5B989122-5FD1-482E-BB3F-E8F79ECDD5B5}" presName="aSpace" presStyleCnt="0"/>
      <dgm:spPr/>
    </dgm:pt>
    <dgm:pt modelId="{7EFE3ACB-28E4-4695-AF10-A9C2A18DC298}" type="pres">
      <dgm:prSet presAssocID="{F2C79370-D278-4862-8D4C-097575EC8D86}" presName="compNode" presStyleCnt="0"/>
      <dgm:spPr/>
    </dgm:pt>
    <dgm:pt modelId="{D5C28484-A4DD-4B35-94C6-D5EE21A12C70}" type="pres">
      <dgm:prSet presAssocID="{F2C79370-D278-4862-8D4C-097575EC8D86}" presName="aNode" presStyleLbl="bgShp" presStyleIdx="1" presStyleCnt="2"/>
      <dgm:spPr/>
      <dgm:t>
        <a:bodyPr/>
        <a:lstStyle/>
        <a:p>
          <a:endParaRPr lang="ru-RU"/>
        </a:p>
      </dgm:t>
    </dgm:pt>
    <dgm:pt modelId="{0AC42E49-871A-473B-81BA-2F29955454D0}" type="pres">
      <dgm:prSet presAssocID="{F2C79370-D278-4862-8D4C-097575EC8D86}" presName="textNode" presStyleLbl="bgShp" presStyleIdx="1" presStyleCnt="2"/>
      <dgm:spPr/>
      <dgm:t>
        <a:bodyPr/>
        <a:lstStyle/>
        <a:p>
          <a:endParaRPr lang="ru-RU"/>
        </a:p>
      </dgm:t>
    </dgm:pt>
    <dgm:pt modelId="{A05FA8C8-56FE-4185-853A-0E6149DF267B}" type="pres">
      <dgm:prSet presAssocID="{F2C79370-D278-4862-8D4C-097575EC8D86}" presName="compChildNode" presStyleCnt="0"/>
      <dgm:spPr/>
    </dgm:pt>
    <dgm:pt modelId="{FB843FA4-D4A5-4DBE-8438-0455EE733B6C}" type="pres">
      <dgm:prSet presAssocID="{F2C79370-D278-4862-8D4C-097575EC8D86}" presName="theInnerList" presStyleCnt="0"/>
      <dgm:spPr/>
    </dgm:pt>
    <dgm:pt modelId="{101B8194-3027-4F11-8EBB-C3636EB8AF56}" type="pres">
      <dgm:prSet presAssocID="{EB09BB70-5C10-4672-8192-E5780FCBD258}" presName="childNode" presStyleLbl="node1" presStyleIdx="5" presStyleCnt="7" custScaleY="65530" custLinFactNeighborX="45" custLinFactNeighborY="80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38FA6-FA99-48BC-87C6-18ABE8DA0241}" type="pres">
      <dgm:prSet presAssocID="{EB09BB70-5C10-4672-8192-E5780FCBD258}" presName="aSpace2" presStyleCnt="0"/>
      <dgm:spPr/>
    </dgm:pt>
    <dgm:pt modelId="{6BFB09BD-6F16-4616-900C-6BEF3EFF4557}" type="pres">
      <dgm:prSet presAssocID="{EDB49E46-AF2F-4BAA-AD1D-D895C8FBBA84}" presName="childNode" presStyleLbl="node1" presStyleIdx="6" presStyleCnt="7" custScaleY="54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620EF1-7657-4947-BF0B-20C195D6DCD4}" type="presOf" srcId="{B325B06D-F043-4D97-8FAF-DD9315D26DC5}" destId="{9D366F9A-0C38-4644-AACB-0EC651EF9391}" srcOrd="0" destOrd="0" presId="urn:microsoft.com/office/officeart/2005/8/layout/lProcess2"/>
    <dgm:cxn modelId="{7AAE762B-ADED-4C7E-8FEC-8FB7F4E126C2}" srcId="{5B989122-5FD1-482E-BB3F-E8F79ECDD5B5}" destId="{A73088C6-C7AE-40E6-B78C-2D1B77FA7895}" srcOrd="3" destOrd="0" parTransId="{0CCD6F76-25C2-4CCD-BE8B-7CE19E081FDB}" sibTransId="{0C2AC47C-467A-42A6-988F-10D592E522ED}"/>
    <dgm:cxn modelId="{C7005AB5-12B9-46B4-A0BB-5984F1F52ED1}" type="presOf" srcId="{5B989122-5FD1-482E-BB3F-E8F79ECDD5B5}" destId="{1EACD893-FE1F-4094-96F1-3F288FF1A092}" srcOrd="0" destOrd="0" presId="urn:microsoft.com/office/officeart/2005/8/layout/lProcess2"/>
    <dgm:cxn modelId="{28912824-C77F-43BE-A8DC-150EE56B60B7}" type="presOf" srcId="{EDB49E46-AF2F-4BAA-AD1D-D895C8FBBA84}" destId="{6BFB09BD-6F16-4616-900C-6BEF3EFF4557}" srcOrd="0" destOrd="0" presId="urn:microsoft.com/office/officeart/2005/8/layout/lProcess2"/>
    <dgm:cxn modelId="{B49199B7-353B-43DC-99BA-2FD9AD0407B0}" type="presOf" srcId="{77821737-41C1-41EB-8524-38F68FB811A6}" destId="{6A4975B5-79F8-4034-9C01-10F3CBC3A6E4}" srcOrd="0" destOrd="0" presId="urn:microsoft.com/office/officeart/2005/8/layout/lProcess2"/>
    <dgm:cxn modelId="{18EDB9B4-9A69-4C7A-82DF-643F5927FF43}" type="presOf" srcId="{5B989122-5FD1-482E-BB3F-E8F79ECDD5B5}" destId="{6C4A7B93-6FFD-41B4-85FA-C711F90A5DF9}" srcOrd="1" destOrd="0" presId="urn:microsoft.com/office/officeart/2005/8/layout/lProcess2"/>
    <dgm:cxn modelId="{81AD8E49-5173-45F9-9A82-35D7215ED82B}" type="presOf" srcId="{84A8F5E7-2AAA-4447-9ACC-6F428146CFB6}" destId="{C7E2C029-6E11-4E0B-AA67-2515FE56998B}" srcOrd="0" destOrd="0" presId="urn:microsoft.com/office/officeart/2005/8/layout/lProcess2"/>
    <dgm:cxn modelId="{6E02AB93-6BD5-45EF-B4C6-FE56D7A78A61}" srcId="{5B989122-5FD1-482E-BB3F-E8F79ECDD5B5}" destId="{84A8F5E7-2AAA-4447-9ACC-6F428146CFB6}" srcOrd="2" destOrd="0" parTransId="{8EE7BCE2-3C76-4D87-9783-0D1FC3CACAFA}" sibTransId="{1867F955-8A74-42A6-A7F1-F6F6C9E403A4}"/>
    <dgm:cxn modelId="{7F44FF3B-CBBF-4F19-9C60-50370C9ABBA7}" type="presOf" srcId="{F2C79370-D278-4862-8D4C-097575EC8D86}" destId="{0AC42E49-871A-473B-81BA-2F29955454D0}" srcOrd="1" destOrd="0" presId="urn:microsoft.com/office/officeart/2005/8/layout/lProcess2"/>
    <dgm:cxn modelId="{FF393121-E82A-444B-B6E7-7FC306802055}" type="presOf" srcId="{F2C79370-D278-4862-8D4C-097575EC8D86}" destId="{D5C28484-A4DD-4B35-94C6-D5EE21A12C70}" srcOrd="0" destOrd="0" presId="urn:microsoft.com/office/officeart/2005/8/layout/lProcess2"/>
    <dgm:cxn modelId="{DDF4702E-3FED-4C56-BB4D-F9FE8FB5D1BC}" srcId="{F2C79370-D278-4862-8D4C-097575EC8D86}" destId="{EDB49E46-AF2F-4BAA-AD1D-D895C8FBBA84}" srcOrd="1" destOrd="0" parTransId="{346BFCD6-1723-42F0-839F-66A7A64E7341}" sibTransId="{DF63D1C9-A99F-4BAE-AC4C-5FF977259105}"/>
    <dgm:cxn modelId="{AFEE7188-97D4-4776-B2F4-01D075D834CA}" type="presOf" srcId="{EB09BB70-5C10-4672-8192-E5780FCBD258}" destId="{101B8194-3027-4F11-8EBB-C3636EB8AF56}" srcOrd="0" destOrd="0" presId="urn:microsoft.com/office/officeart/2005/8/layout/lProcess2"/>
    <dgm:cxn modelId="{BE7777E7-70B0-4D0C-BB37-66EF50E3C96B}" srcId="{5B989122-5FD1-482E-BB3F-E8F79ECDD5B5}" destId="{77821737-41C1-41EB-8524-38F68FB811A6}" srcOrd="4" destOrd="0" parTransId="{0D7C9846-EFEA-49F0-865F-FD5FF800EA2F}" sibTransId="{2D7EA3A6-612B-481A-ADCE-288F491516C2}"/>
    <dgm:cxn modelId="{76398136-ABAA-4794-BD33-88A6D61CB88B}" type="presOf" srcId="{55EE3AA4-5C85-40F0-81D7-EB7ADCE749AA}" destId="{303B72C2-BC00-45E5-B92C-1B238ED416B8}" srcOrd="0" destOrd="0" presId="urn:microsoft.com/office/officeart/2005/8/layout/lProcess2"/>
    <dgm:cxn modelId="{02585F8B-4E42-4102-87B4-77A5D607B636}" srcId="{5B989122-5FD1-482E-BB3F-E8F79ECDD5B5}" destId="{55EE3AA4-5C85-40F0-81D7-EB7ADCE749AA}" srcOrd="0" destOrd="0" parTransId="{79AD0700-5A92-4D16-AB54-DB7FC93D6873}" sibTransId="{00CD0203-873B-4AE4-93D4-E03F904E03AD}"/>
    <dgm:cxn modelId="{7CF134CD-0E3A-47AC-85D2-A1C4826ED5E2}" srcId="{F2C79370-D278-4862-8D4C-097575EC8D86}" destId="{EB09BB70-5C10-4672-8192-E5780FCBD258}" srcOrd="0" destOrd="0" parTransId="{A85CDC49-59D7-4146-9087-03AE43FA733B}" sibTransId="{8D280398-F00A-4BC5-9321-44670CF74C59}"/>
    <dgm:cxn modelId="{F7046021-6C58-460F-89BD-895CCF03F56B}" srcId="{0E8D2972-4B08-43F8-B24E-A55115E93572}" destId="{5B989122-5FD1-482E-BB3F-E8F79ECDD5B5}" srcOrd="0" destOrd="0" parTransId="{E1909374-BEBE-455C-B781-172AE1AEC340}" sibTransId="{537C71C5-C93A-4D68-91E0-BFEAE5DB77CF}"/>
    <dgm:cxn modelId="{FCC9B2B6-5E95-4626-8AB1-3267C2199AB8}" type="presOf" srcId="{A73088C6-C7AE-40E6-B78C-2D1B77FA7895}" destId="{E46BF47B-8815-4C1B-B735-158F4304A1B3}" srcOrd="0" destOrd="0" presId="urn:microsoft.com/office/officeart/2005/8/layout/lProcess2"/>
    <dgm:cxn modelId="{C9F8713B-783B-44F1-8945-4EE52527B76A}" srcId="{0E8D2972-4B08-43F8-B24E-A55115E93572}" destId="{F2C79370-D278-4862-8D4C-097575EC8D86}" srcOrd="1" destOrd="0" parTransId="{9F623B93-9F60-4C43-8CE1-79243EACF762}" sibTransId="{8E6C0BC3-58A4-4508-8919-0AD68B627D65}"/>
    <dgm:cxn modelId="{C48A518D-4CF1-407E-B02F-F2951922BD7E}" type="presOf" srcId="{0E8D2972-4B08-43F8-B24E-A55115E93572}" destId="{66796700-0F34-43DC-BA76-4FA8212BFD90}" srcOrd="0" destOrd="0" presId="urn:microsoft.com/office/officeart/2005/8/layout/lProcess2"/>
    <dgm:cxn modelId="{A8481617-1032-40AC-8AAB-9ACDB397A6E8}" srcId="{5B989122-5FD1-482E-BB3F-E8F79ECDD5B5}" destId="{B325B06D-F043-4D97-8FAF-DD9315D26DC5}" srcOrd="1" destOrd="0" parTransId="{307CE509-126D-4CC1-9B37-9FB8C3F58DFA}" sibTransId="{09894507-DF85-46E9-A0F1-9B636F4B3352}"/>
    <dgm:cxn modelId="{580AD112-4465-4EB2-8408-CAC198CA95D3}" type="presParOf" srcId="{66796700-0F34-43DC-BA76-4FA8212BFD90}" destId="{2E0377AF-47FF-457D-9C6F-514CEA1EDF8E}" srcOrd="0" destOrd="0" presId="urn:microsoft.com/office/officeart/2005/8/layout/lProcess2"/>
    <dgm:cxn modelId="{567CA869-43B3-471D-8A90-B0ECD85E9CE5}" type="presParOf" srcId="{2E0377AF-47FF-457D-9C6F-514CEA1EDF8E}" destId="{1EACD893-FE1F-4094-96F1-3F288FF1A092}" srcOrd="0" destOrd="0" presId="urn:microsoft.com/office/officeart/2005/8/layout/lProcess2"/>
    <dgm:cxn modelId="{56B00057-EF93-4851-A66B-2632040A6CDB}" type="presParOf" srcId="{2E0377AF-47FF-457D-9C6F-514CEA1EDF8E}" destId="{6C4A7B93-6FFD-41B4-85FA-C711F90A5DF9}" srcOrd="1" destOrd="0" presId="urn:microsoft.com/office/officeart/2005/8/layout/lProcess2"/>
    <dgm:cxn modelId="{C7491FCA-7D1F-402F-A6A0-16F0915E6C88}" type="presParOf" srcId="{2E0377AF-47FF-457D-9C6F-514CEA1EDF8E}" destId="{F25378B7-3E76-4670-8CC6-1AFDECE79056}" srcOrd="2" destOrd="0" presId="urn:microsoft.com/office/officeart/2005/8/layout/lProcess2"/>
    <dgm:cxn modelId="{50BA25EC-38B1-4FC0-A270-514CFF820E93}" type="presParOf" srcId="{F25378B7-3E76-4670-8CC6-1AFDECE79056}" destId="{05A35E19-29DE-4783-98C2-CA7A8280BC88}" srcOrd="0" destOrd="0" presId="urn:microsoft.com/office/officeart/2005/8/layout/lProcess2"/>
    <dgm:cxn modelId="{2F4260B2-9290-4362-A50F-F7A1ADF3CBE9}" type="presParOf" srcId="{05A35E19-29DE-4783-98C2-CA7A8280BC88}" destId="{303B72C2-BC00-45E5-B92C-1B238ED416B8}" srcOrd="0" destOrd="0" presId="urn:microsoft.com/office/officeart/2005/8/layout/lProcess2"/>
    <dgm:cxn modelId="{401B1813-2244-4381-B970-734CD0E7EEE3}" type="presParOf" srcId="{05A35E19-29DE-4783-98C2-CA7A8280BC88}" destId="{93DA3642-4FA9-4B55-A8EE-55808582A5AF}" srcOrd="1" destOrd="0" presId="urn:microsoft.com/office/officeart/2005/8/layout/lProcess2"/>
    <dgm:cxn modelId="{9FE5FC2F-3A05-49FC-9BF8-88E3597B8205}" type="presParOf" srcId="{05A35E19-29DE-4783-98C2-CA7A8280BC88}" destId="{9D366F9A-0C38-4644-AACB-0EC651EF9391}" srcOrd="2" destOrd="0" presId="urn:microsoft.com/office/officeart/2005/8/layout/lProcess2"/>
    <dgm:cxn modelId="{90F23090-3B4A-4871-BA7F-96ED6A1FC062}" type="presParOf" srcId="{05A35E19-29DE-4783-98C2-CA7A8280BC88}" destId="{7073291E-9E85-4CE6-827A-81D9AEDA8285}" srcOrd="3" destOrd="0" presId="urn:microsoft.com/office/officeart/2005/8/layout/lProcess2"/>
    <dgm:cxn modelId="{F90A0C95-9CE8-4F58-9520-313FC7D7EAEA}" type="presParOf" srcId="{05A35E19-29DE-4783-98C2-CA7A8280BC88}" destId="{C7E2C029-6E11-4E0B-AA67-2515FE56998B}" srcOrd="4" destOrd="0" presId="urn:microsoft.com/office/officeart/2005/8/layout/lProcess2"/>
    <dgm:cxn modelId="{CE3665BA-BF81-44C3-A70F-4C4DA2C7F337}" type="presParOf" srcId="{05A35E19-29DE-4783-98C2-CA7A8280BC88}" destId="{2B1E26B4-1F0D-4A95-8A8C-BDC04B2B7565}" srcOrd="5" destOrd="0" presId="urn:microsoft.com/office/officeart/2005/8/layout/lProcess2"/>
    <dgm:cxn modelId="{950CA713-174E-4171-8725-3D2E53F7C759}" type="presParOf" srcId="{05A35E19-29DE-4783-98C2-CA7A8280BC88}" destId="{E46BF47B-8815-4C1B-B735-158F4304A1B3}" srcOrd="6" destOrd="0" presId="urn:microsoft.com/office/officeart/2005/8/layout/lProcess2"/>
    <dgm:cxn modelId="{0A7572B3-53CA-4132-8F03-736DF3512482}" type="presParOf" srcId="{05A35E19-29DE-4783-98C2-CA7A8280BC88}" destId="{1842FB9A-C08A-481C-B894-D1A1803BF00D}" srcOrd="7" destOrd="0" presId="urn:microsoft.com/office/officeart/2005/8/layout/lProcess2"/>
    <dgm:cxn modelId="{64DF342C-45A4-4F1B-86DA-3BC43D4382C5}" type="presParOf" srcId="{05A35E19-29DE-4783-98C2-CA7A8280BC88}" destId="{6A4975B5-79F8-4034-9C01-10F3CBC3A6E4}" srcOrd="8" destOrd="0" presId="urn:microsoft.com/office/officeart/2005/8/layout/lProcess2"/>
    <dgm:cxn modelId="{5BF3D419-7132-42F1-9739-B7D461327830}" type="presParOf" srcId="{66796700-0F34-43DC-BA76-4FA8212BFD90}" destId="{63EE46DF-D4AC-4B82-85C2-BC3398CE3D91}" srcOrd="1" destOrd="0" presId="urn:microsoft.com/office/officeart/2005/8/layout/lProcess2"/>
    <dgm:cxn modelId="{E69893D2-C828-42BC-B013-D1E69E43B971}" type="presParOf" srcId="{66796700-0F34-43DC-BA76-4FA8212BFD90}" destId="{7EFE3ACB-28E4-4695-AF10-A9C2A18DC298}" srcOrd="2" destOrd="0" presId="urn:microsoft.com/office/officeart/2005/8/layout/lProcess2"/>
    <dgm:cxn modelId="{2DC064B9-DB56-4FE8-BDCC-DEF1BFB44B7A}" type="presParOf" srcId="{7EFE3ACB-28E4-4695-AF10-A9C2A18DC298}" destId="{D5C28484-A4DD-4B35-94C6-D5EE21A12C70}" srcOrd="0" destOrd="0" presId="urn:microsoft.com/office/officeart/2005/8/layout/lProcess2"/>
    <dgm:cxn modelId="{951AF3B8-35B6-4998-8A9A-AF034A8567CE}" type="presParOf" srcId="{7EFE3ACB-28E4-4695-AF10-A9C2A18DC298}" destId="{0AC42E49-871A-473B-81BA-2F29955454D0}" srcOrd="1" destOrd="0" presId="urn:microsoft.com/office/officeart/2005/8/layout/lProcess2"/>
    <dgm:cxn modelId="{BF8AC467-FE77-4CB4-9665-7ECDFAED7633}" type="presParOf" srcId="{7EFE3ACB-28E4-4695-AF10-A9C2A18DC298}" destId="{A05FA8C8-56FE-4185-853A-0E6149DF267B}" srcOrd="2" destOrd="0" presId="urn:microsoft.com/office/officeart/2005/8/layout/lProcess2"/>
    <dgm:cxn modelId="{13687C04-9167-4240-A192-AB457ED5821A}" type="presParOf" srcId="{A05FA8C8-56FE-4185-853A-0E6149DF267B}" destId="{FB843FA4-D4A5-4DBE-8438-0455EE733B6C}" srcOrd="0" destOrd="0" presId="urn:microsoft.com/office/officeart/2005/8/layout/lProcess2"/>
    <dgm:cxn modelId="{CF300487-C4AF-43DF-8248-C82ED033DAD4}" type="presParOf" srcId="{FB843FA4-D4A5-4DBE-8438-0455EE733B6C}" destId="{101B8194-3027-4F11-8EBB-C3636EB8AF56}" srcOrd="0" destOrd="0" presId="urn:microsoft.com/office/officeart/2005/8/layout/lProcess2"/>
    <dgm:cxn modelId="{7F9ECD40-839A-46D7-BFEC-A6E045EDB856}" type="presParOf" srcId="{FB843FA4-D4A5-4DBE-8438-0455EE733B6C}" destId="{F9F38FA6-FA99-48BC-87C6-18ABE8DA0241}" srcOrd="1" destOrd="0" presId="urn:microsoft.com/office/officeart/2005/8/layout/lProcess2"/>
    <dgm:cxn modelId="{07D8B2A9-0553-43D1-8B88-C10B5B3F0706}" type="presParOf" srcId="{FB843FA4-D4A5-4DBE-8438-0455EE733B6C}" destId="{6BFB09BD-6F16-4616-900C-6BEF3EFF455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6A3564-5ACA-4414-BD4C-C3A422ABB14B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92253AB-55E9-4264-B132-C48D64AF005E}" type="pres">
      <dgm:prSet presAssocID="{7F6A3564-5ACA-4414-BD4C-C3A422ABB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BB973-8366-4D3B-A49D-B0DAE72ACFEC}" type="presOf" srcId="{7F6A3564-5ACA-4414-BD4C-C3A422ABB14B}" destId="{492253AB-55E9-4264-B132-C48D64AF00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BE46E-64C2-4CE9-9F76-DC019C6C61F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5A76-DB61-45C5-9E92-B33203A0781A}">
      <dgm:prSet phldrT="[Текст]" custT="1"/>
      <dgm:spPr/>
      <dgm:t>
        <a:bodyPr/>
        <a:lstStyle/>
        <a:p>
          <a:r>
            <a:rPr lang="ru-RU" sz="2400" b="1" dirty="0" smtClean="0">
              <a:latin typeface="Ubuntu" panose="020B0504030602030204" pitchFamily="34" charset="0"/>
            </a:rPr>
            <a:t>СТРАВИТА</a:t>
          </a:r>
          <a:endParaRPr lang="ru-RU" sz="2400" dirty="0"/>
        </a:p>
      </dgm:t>
    </dgm:pt>
    <dgm:pt modelId="{1E37639F-2539-49D9-8D94-3D8466A6A0DC}" type="parTrans" cxnId="{5521AB0A-23CF-4BF9-AF36-337E0B2AFCE5}">
      <dgm:prSet/>
      <dgm:spPr/>
      <dgm:t>
        <a:bodyPr/>
        <a:lstStyle/>
        <a:p>
          <a:endParaRPr lang="ru-RU"/>
        </a:p>
      </dgm:t>
    </dgm:pt>
    <dgm:pt modelId="{A0EE1CF1-FDF9-42E5-A200-1375729944D9}" type="sibTrans" cxnId="{5521AB0A-23CF-4BF9-AF36-337E0B2AFCE5}">
      <dgm:prSet/>
      <dgm:spPr/>
      <dgm:t>
        <a:bodyPr/>
        <a:lstStyle/>
        <a:p>
          <a:endParaRPr lang="ru-RU"/>
        </a:p>
      </dgm:t>
    </dgm:pt>
    <dgm:pt modelId="{2F350FDB-B231-43C4-A080-5C3005867CA6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СТРАХОВЩИК ПО ДОГОВОРУ СТРАХОВАНИЯ</a:t>
          </a:r>
          <a:endParaRPr lang="ru-RU" dirty="0"/>
        </a:p>
      </dgm:t>
    </dgm:pt>
    <dgm:pt modelId="{9D65783D-2E1C-4148-8B96-4717243D3E77}" type="parTrans" cxnId="{7CCF731F-C49A-453B-A8C1-2AEC9E8BF89B}">
      <dgm:prSet/>
      <dgm:spPr/>
      <dgm:t>
        <a:bodyPr/>
        <a:lstStyle/>
        <a:p>
          <a:endParaRPr lang="ru-RU"/>
        </a:p>
      </dgm:t>
    </dgm:pt>
    <dgm:pt modelId="{66FAA1E4-19F7-491B-9D34-D4746A668F88}" type="sibTrans" cxnId="{7CCF731F-C49A-453B-A8C1-2AEC9E8BF89B}">
      <dgm:prSet/>
      <dgm:spPr/>
      <dgm:t>
        <a:bodyPr/>
        <a:lstStyle/>
        <a:p>
          <a:endParaRPr lang="ru-RU"/>
        </a:p>
      </dgm:t>
    </dgm:pt>
    <dgm:pt modelId="{77F4CFE9-6602-4A77-A877-5DE0339D368D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ПЛАТЕЛЬЩИК СТРАХОВЫХ ВЗНОСОВ</a:t>
          </a:r>
          <a:endParaRPr lang="ru-RU" dirty="0"/>
        </a:p>
      </dgm:t>
    </dgm:pt>
    <dgm:pt modelId="{EEC906FC-4CA6-4778-9B84-5F88704938C8}" type="sibTrans" cxnId="{086D2862-5E0F-4FD5-8E19-C1B49D9C4B78}">
      <dgm:prSet/>
      <dgm:spPr/>
      <dgm:t>
        <a:bodyPr/>
        <a:lstStyle/>
        <a:p>
          <a:endParaRPr lang="ru-RU"/>
        </a:p>
      </dgm:t>
    </dgm:pt>
    <dgm:pt modelId="{B034BDCC-0843-48C6-A0B3-7C7E11FA0B22}" type="parTrans" cxnId="{086D2862-5E0F-4FD5-8E19-C1B49D9C4B78}">
      <dgm:prSet/>
      <dgm:spPr/>
      <dgm:t>
        <a:bodyPr/>
        <a:lstStyle/>
        <a:p>
          <a:endParaRPr lang="ru-RU"/>
        </a:p>
      </dgm:t>
    </dgm:pt>
    <dgm:pt modelId="{22C9D1B4-EE08-4429-87DD-60ACCFE95214}">
      <dgm:prSet phldrT="[Текст]" custT="1"/>
      <dgm:spPr/>
      <dgm:t>
        <a:bodyPr/>
        <a:lstStyle/>
        <a:p>
          <a:r>
            <a:rPr lang="ru-RU" sz="2400" b="1" dirty="0" smtClean="0">
              <a:latin typeface="Ubuntu" panose="020B0504030602030204" pitchFamily="34" charset="0"/>
            </a:rPr>
            <a:t>РАБОТОДАТЕЛЬ</a:t>
          </a:r>
          <a:endParaRPr lang="ru-RU" sz="2400" dirty="0"/>
        </a:p>
      </dgm:t>
    </dgm:pt>
    <dgm:pt modelId="{E956D13F-E25D-418D-B7E1-E3C3AC426912}" type="sibTrans" cxnId="{D1DF69BF-8857-4321-A021-925244ADFF49}">
      <dgm:prSet/>
      <dgm:spPr/>
      <dgm:t>
        <a:bodyPr/>
        <a:lstStyle/>
        <a:p>
          <a:endParaRPr lang="ru-RU"/>
        </a:p>
      </dgm:t>
    </dgm:pt>
    <dgm:pt modelId="{48E1B30E-5483-41B6-BEC1-C0A0DC9D9506}" type="parTrans" cxnId="{D1DF69BF-8857-4321-A021-925244ADFF49}">
      <dgm:prSet/>
      <dgm:spPr/>
      <dgm:t>
        <a:bodyPr/>
        <a:lstStyle/>
        <a:p>
          <a:endParaRPr lang="ru-RU"/>
        </a:p>
      </dgm:t>
    </dgm:pt>
    <dgm:pt modelId="{49EA5713-B63F-4755-9F9B-D4564FDC0ECE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СТРАХОВАТЕЛЬ</a:t>
          </a:r>
          <a:endParaRPr lang="ru-RU" dirty="0"/>
        </a:p>
      </dgm:t>
    </dgm:pt>
    <dgm:pt modelId="{47DD1552-447C-4679-ABFB-D58EC2962A98}" type="sibTrans" cxnId="{10DA21FE-0014-4A46-9900-DC164B13EB82}">
      <dgm:prSet/>
      <dgm:spPr/>
      <dgm:t>
        <a:bodyPr/>
        <a:lstStyle/>
        <a:p>
          <a:endParaRPr lang="ru-RU"/>
        </a:p>
      </dgm:t>
    </dgm:pt>
    <dgm:pt modelId="{E57AB52F-2773-40BD-BB71-D2A5A652F324}" type="parTrans" cxnId="{10DA21FE-0014-4A46-9900-DC164B13EB82}">
      <dgm:prSet/>
      <dgm:spPr/>
      <dgm:t>
        <a:bodyPr/>
        <a:lstStyle/>
        <a:p>
          <a:endParaRPr lang="ru-RU"/>
        </a:p>
      </dgm:t>
    </dgm:pt>
    <dgm:pt modelId="{A5FBBD9C-6628-496B-8223-4CBAEE0F3AED}">
      <dgm:prSet phldrT="[Текст]" custT="1"/>
      <dgm:spPr/>
      <dgm:t>
        <a:bodyPr/>
        <a:lstStyle/>
        <a:p>
          <a:r>
            <a:rPr lang="ru-RU" sz="2400" b="1" dirty="0" smtClean="0">
              <a:latin typeface="Ubuntu" panose="020B0504030602030204" pitchFamily="34" charset="0"/>
            </a:rPr>
            <a:t>ФИЗИЧЕСКОЕ ЛИЦО</a:t>
          </a:r>
          <a:endParaRPr lang="ru-RU" sz="2400" dirty="0"/>
        </a:p>
      </dgm:t>
    </dgm:pt>
    <dgm:pt modelId="{0DABC4B5-0370-4D11-83CE-A30BC6258169}" type="sibTrans" cxnId="{88C1CE94-6EE3-45F9-84F9-7BE36B70697E}">
      <dgm:prSet/>
      <dgm:spPr/>
      <dgm:t>
        <a:bodyPr/>
        <a:lstStyle/>
        <a:p>
          <a:endParaRPr lang="ru-RU"/>
        </a:p>
      </dgm:t>
    </dgm:pt>
    <dgm:pt modelId="{E0A2BF66-28AD-48E2-875E-E7547087AA31}" type="parTrans" cxnId="{88C1CE94-6EE3-45F9-84F9-7BE36B70697E}">
      <dgm:prSet/>
      <dgm:spPr/>
      <dgm:t>
        <a:bodyPr/>
        <a:lstStyle/>
        <a:p>
          <a:endParaRPr lang="ru-RU"/>
        </a:p>
      </dgm:t>
    </dgm:pt>
    <dgm:pt modelId="{8BC6CA03-FD80-4BFD-A6FF-1743D26D38B0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РАБОТАЮЩИЕ ГРАЖДАНЕ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, ЗА КОТОРЫХ УПЛАЧИВАЮТСЯ ОБЯЗАТЕЛЬНЫЕ ВЗНОСЫ НА ПЕНСИОННОЕ СТРАХОВАНИЕ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2401E7F8-8EC8-48D5-94C2-1F52AD3608D5}" type="parTrans" cxnId="{424AAE9D-2DC0-4301-BE73-5E633C356CED}">
      <dgm:prSet/>
      <dgm:spPr/>
      <dgm:t>
        <a:bodyPr/>
        <a:lstStyle/>
        <a:p>
          <a:endParaRPr lang="ru-RU"/>
        </a:p>
      </dgm:t>
    </dgm:pt>
    <dgm:pt modelId="{08AF886A-40F8-4AC6-890C-12504629AE9C}" type="sibTrans" cxnId="{424AAE9D-2DC0-4301-BE73-5E633C356CED}">
      <dgm:prSet/>
      <dgm:spPr/>
      <dgm:t>
        <a:bodyPr/>
        <a:lstStyle/>
        <a:p>
          <a:endParaRPr lang="ru-RU"/>
        </a:p>
      </dgm:t>
    </dgm:pt>
    <dgm:pt modelId="{5C94BE2A-74C6-4667-A384-78ED85FCE8A0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ВОЗРАСТ – ДО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60 ЛЕТ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(МУЖЧИНЫ)/ 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55 ЛЕТ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(ЖЕНЩИНЫ)  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6FB2816F-6505-468D-806F-C8870BA32727}" type="parTrans" cxnId="{A7D03B7D-709C-4017-BBE3-849716D90A28}">
      <dgm:prSet/>
      <dgm:spPr/>
      <dgm:t>
        <a:bodyPr/>
        <a:lstStyle/>
        <a:p>
          <a:endParaRPr lang="ru-RU"/>
        </a:p>
      </dgm:t>
    </dgm:pt>
    <dgm:pt modelId="{95442713-7974-4947-9131-07D110178C8C}" type="sibTrans" cxnId="{A7D03B7D-709C-4017-BBE3-849716D90A28}">
      <dgm:prSet/>
      <dgm:spPr/>
      <dgm:t>
        <a:bodyPr/>
        <a:lstStyle/>
        <a:p>
          <a:endParaRPr lang="ru-RU"/>
        </a:p>
      </dgm:t>
    </dgm:pt>
    <dgm:pt modelId="{F1FF9688-148A-499C-AF2B-20ED2F07365D}" type="pres">
      <dgm:prSet presAssocID="{1E0BE46E-64C2-4CE9-9F76-DC019C6C61F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A2338F-3669-403F-B1C8-8B03ED9237F9}" type="pres">
      <dgm:prSet presAssocID="{A5FBBD9C-6628-496B-8223-4CBAEE0F3AED}" presName="circle1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CEAF8E-7E34-4EAA-8D73-FD42C5E27C1A}" type="pres">
      <dgm:prSet presAssocID="{A5FBBD9C-6628-496B-8223-4CBAEE0F3AED}" presName="space" presStyleCnt="0"/>
      <dgm:spPr/>
    </dgm:pt>
    <dgm:pt modelId="{779ECE89-5B71-4CC6-91CB-9C52D0272AB2}" type="pres">
      <dgm:prSet presAssocID="{A5FBBD9C-6628-496B-8223-4CBAEE0F3AED}" presName="rect1" presStyleLbl="alignAcc1" presStyleIdx="0" presStyleCnt="3"/>
      <dgm:spPr/>
      <dgm:t>
        <a:bodyPr/>
        <a:lstStyle/>
        <a:p>
          <a:endParaRPr lang="ru-RU"/>
        </a:p>
      </dgm:t>
    </dgm:pt>
    <dgm:pt modelId="{17CC36EF-BC8F-48C1-99FE-18079A55E3E2}" type="pres">
      <dgm:prSet presAssocID="{22C9D1B4-EE08-4429-87DD-60ACCFE95214}" presName="vertSpace2" presStyleLbl="node1" presStyleIdx="0" presStyleCnt="3"/>
      <dgm:spPr/>
    </dgm:pt>
    <dgm:pt modelId="{3AF51D6B-EDF1-4CF2-B5E8-0495D254D9FB}" type="pres">
      <dgm:prSet presAssocID="{22C9D1B4-EE08-4429-87DD-60ACCFE95214}" presName="circle2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BE807F3-826C-4335-8B61-85709561EBC6}" type="pres">
      <dgm:prSet presAssocID="{22C9D1B4-EE08-4429-87DD-60ACCFE95214}" presName="rect2" presStyleLbl="alignAcc1" presStyleIdx="1" presStyleCnt="3"/>
      <dgm:spPr/>
      <dgm:t>
        <a:bodyPr/>
        <a:lstStyle/>
        <a:p>
          <a:endParaRPr lang="ru-RU"/>
        </a:p>
      </dgm:t>
    </dgm:pt>
    <dgm:pt modelId="{897DF19D-CD5F-490D-BCFC-A896A669B730}" type="pres">
      <dgm:prSet presAssocID="{716B5A76-DB61-45C5-9E92-B33203A0781A}" presName="vertSpace3" presStyleLbl="node1" presStyleIdx="1" presStyleCnt="3"/>
      <dgm:spPr/>
    </dgm:pt>
    <dgm:pt modelId="{D865EFA4-CE42-4A41-91A6-CA17CCE63AB9}" type="pres">
      <dgm:prSet presAssocID="{716B5A76-DB61-45C5-9E92-B33203A0781A}" presName="circle3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C24264D-F757-4D9E-81A8-91F9B4AA0F52}" type="pres">
      <dgm:prSet presAssocID="{716B5A76-DB61-45C5-9E92-B33203A0781A}" presName="rect3" presStyleLbl="alignAcc1" presStyleIdx="2" presStyleCnt="3"/>
      <dgm:spPr/>
      <dgm:t>
        <a:bodyPr/>
        <a:lstStyle/>
        <a:p>
          <a:endParaRPr lang="ru-RU"/>
        </a:p>
      </dgm:t>
    </dgm:pt>
    <dgm:pt modelId="{6EFCB330-D2EC-431F-91BD-3B044A0E4D73}" type="pres">
      <dgm:prSet presAssocID="{A5FBBD9C-6628-496B-8223-4CBAEE0F3AE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55584-FBCE-48EF-B3A3-5E22BA8C2A2C}" type="pres">
      <dgm:prSet presAssocID="{A5FBBD9C-6628-496B-8223-4CBAEE0F3AED}" presName="rect1ChTx" presStyleLbl="alignAcc1" presStyleIdx="2" presStyleCnt="3" custScaleX="11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A1D02-AE38-46F0-ABCA-A61543751012}" type="pres">
      <dgm:prSet presAssocID="{22C9D1B4-EE08-4429-87DD-60ACCFE95214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46C17-B335-4AF1-AE1F-24ABCF6D0837}" type="pres">
      <dgm:prSet presAssocID="{22C9D1B4-EE08-4429-87DD-60ACCFE95214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47AD5-0FD3-4102-B921-52F996E3BF46}" type="pres">
      <dgm:prSet presAssocID="{716B5A76-DB61-45C5-9E92-B33203A0781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E7D40-C68A-428E-A576-E352E478F19C}" type="pres">
      <dgm:prSet presAssocID="{716B5A76-DB61-45C5-9E92-B33203A0781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CFEED8-F829-4D44-ACCC-4A0811D7E54F}" type="presOf" srcId="{22C9D1B4-EE08-4429-87DD-60ACCFE95214}" destId="{CF4A1D02-AE38-46F0-ABCA-A61543751012}" srcOrd="1" destOrd="0" presId="urn:microsoft.com/office/officeart/2005/8/layout/target3"/>
    <dgm:cxn modelId="{086D2862-5E0F-4FD5-8E19-C1B49D9C4B78}" srcId="{22C9D1B4-EE08-4429-87DD-60ACCFE95214}" destId="{77F4CFE9-6602-4A77-A877-5DE0339D368D}" srcOrd="0" destOrd="0" parTransId="{B034BDCC-0843-48C6-A0B3-7C7E11FA0B22}" sibTransId="{EEC906FC-4CA6-4778-9B84-5F88704938C8}"/>
    <dgm:cxn modelId="{03E8ABAC-36D5-4DF4-8BCB-D13432E3D64E}" type="presOf" srcId="{716B5A76-DB61-45C5-9E92-B33203A0781A}" destId="{EC24264D-F757-4D9E-81A8-91F9B4AA0F52}" srcOrd="0" destOrd="0" presId="urn:microsoft.com/office/officeart/2005/8/layout/target3"/>
    <dgm:cxn modelId="{AED91AED-8602-4B1A-8769-E80AD04B3BFD}" type="presOf" srcId="{716B5A76-DB61-45C5-9E92-B33203A0781A}" destId="{88847AD5-0FD3-4102-B921-52F996E3BF46}" srcOrd="1" destOrd="0" presId="urn:microsoft.com/office/officeart/2005/8/layout/target3"/>
    <dgm:cxn modelId="{424AAE9D-2DC0-4301-BE73-5E633C356CED}" srcId="{A5FBBD9C-6628-496B-8223-4CBAEE0F3AED}" destId="{8BC6CA03-FD80-4BFD-A6FF-1743D26D38B0}" srcOrd="1" destOrd="0" parTransId="{2401E7F8-8EC8-48D5-94C2-1F52AD3608D5}" sibTransId="{08AF886A-40F8-4AC6-890C-12504629AE9C}"/>
    <dgm:cxn modelId="{427C5729-9C05-4E91-824E-6A7B19CC3665}" type="presOf" srcId="{2F350FDB-B231-43C4-A080-5C3005867CA6}" destId="{9A3E7D40-C68A-428E-A576-E352E478F19C}" srcOrd="0" destOrd="0" presId="urn:microsoft.com/office/officeart/2005/8/layout/target3"/>
    <dgm:cxn modelId="{D1DF69BF-8857-4321-A021-925244ADFF49}" srcId="{1E0BE46E-64C2-4CE9-9F76-DC019C6C61F7}" destId="{22C9D1B4-EE08-4429-87DD-60ACCFE95214}" srcOrd="1" destOrd="0" parTransId="{48E1B30E-5483-41B6-BEC1-C0A0DC9D9506}" sibTransId="{E956D13F-E25D-418D-B7E1-E3C3AC426912}"/>
    <dgm:cxn modelId="{A7D03B7D-709C-4017-BBE3-849716D90A28}" srcId="{A5FBBD9C-6628-496B-8223-4CBAEE0F3AED}" destId="{5C94BE2A-74C6-4667-A384-78ED85FCE8A0}" srcOrd="2" destOrd="0" parTransId="{6FB2816F-6505-468D-806F-C8870BA32727}" sibTransId="{95442713-7974-4947-9131-07D110178C8C}"/>
    <dgm:cxn modelId="{355C2C4F-0775-49BE-B879-12DD393C907B}" type="presOf" srcId="{A5FBBD9C-6628-496B-8223-4CBAEE0F3AED}" destId="{779ECE89-5B71-4CC6-91CB-9C52D0272AB2}" srcOrd="0" destOrd="0" presId="urn:microsoft.com/office/officeart/2005/8/layout/target3"/>
    <dgm:cxn modelId="{93BF53D4-A7B1-47AF-A835-5E442D60B2E1}" type="presOf" srcId="{49EA5713-B63F-4755-9F9B-D4564FDC0ECE}" destId="{5CF55584-FBCE-48EF-B3A3-5E22BA8C2A2C}" srcOrd="0" destOrd="0" presId="urn:microsoft.com/office/officeart/2005/8/layout/target3"/>
    <dgm:cxn modelId="{88C1CE94-6EE3-45F9-84F9-7BE36B70697E}" srcId="{1E0BE46E-64C2-4CE9-9F76-DC019C6C61F7}" destId="{A5FBBD9C-6628-496B-8223-4CBAEE0F3AED}" srcOrd="0" destOrd="0" parTransId="{E0A2BF66-28AD-48E2-875E-E7547087AA31}" sibTransId="{0DABC4B5-0370-4D11-83CE-A30BC6258169}"/>
    <dgm:cxn modelId="{5521AB0A-23CF-4BF9-AF36-337E0B2AFCE5}" srcId="{1E0BE46E-64C2-4CE9-9F76-DC019C6C61F7}" destId="{716B5A76-DB61-45C5-9E92-B33203A0781A}" srcOrd="2" destOrd="0" parTransId="{1E37639F-2539-49D9-8D94-3D8466A6A0DC}" sibTransId="{A0EE1CF1-FDF9-42E5-A200-1375729944D9}"/>
    <dgm:cxn modelId="{7CCF731F-C49A-453B-A8C1-2AEC9E8BF89B}" srcId="{716B5A76-DB61-45C5-9E92-B33203A0781A}" destId="{2F350FDB-B231-43C4-A080-5C3005867CA6}" srcOrd="0" destOrd="0" parTransId="{9D65783D-2E1C-4148-8B96-4717243D3E77}" sibTransId="{66FAA1E4-19F7-491B-9D34-D4746A668F88}"/>
    <dgm:cxn modelId="{50CDFB06-8816-43A1-9DFF-4703720F7E11}" type="presOf" srcId="{5C94BE2A-74C6-4667-A384-78ED85FCE8A0}" destId="{5CF55584-FBCE-48EF-B3A3-5E22BA8C2A2C}" srcOrd="0" destOrd="2" presId="urn:microsoft.com/office/officeart/2005/8/layout/target3"/>
    <dgm:cxn modelId="{10DA21FE-0014-4A46-9900-DC164B13EB82}" srcId="{A5FBBD9C-6628-496B-8223-4CBAEE0F3AED}" destId="{49EA5713-B63F-4755-9F9B-D4564FDC0ECE}" srcOrd="0" destOrd="0" parTransId="{E57AB52F-2773-40BD-BB71-D2A5A652F324}" sibTransId="{47DD1552-447C-4679-ABFB-D58EC2962A98}"/>
    <dgm:cxn modelId="{C0FDE8F3-1E4C-405E-B58A-A913805C1E9C}" type="presOf" srcId="{77F4CFE9-6602-4A77-A877-5DE0339D368D}" destId="{D8C46C17-B335-4AF1-AE1F-24ABCF6D0837}" srcOrd="0" destOrd="0" presId="urn:microsoft.com/office/officeart/2005/8/layout/target3"/>
    <dgm:cxn modelId="{F3ACF13A-A798-40BF-BFF1-64273097DA9F}" type="presOf" srcId="{8BC6CA03-FD80-4BFD-A6FF-1743D26D38B0}" destId="{5CF55584-FBCE-48EF-B3A3-5E22BA8C2A2C}" srcOrd="0" destOrd="1" presId="urn:microsoft.com/office/officeart/2005/8/layout/target3"/>
    <dgm:cxn modelId="{487E5F82-4F23-474D-954B-49B9A30AC537}" type="presOf" srcId="{1E0BE46E-64C2-4CE9-9F76-DC019C6C61F7}" destId="{F1FF9688-148A-499C-AF2B-20ED2F07365D}" srcOrd="0" destOrd="0" presId="urn:microsoft.com/office/officeart/2005/8/layout/target3"/>
    <dgm:cxn modelId="{DB7B9054-4D26-471C-9BD3-BA0DA8DDC074}" type="presOf" srcId="{22C9D1B4-EE08-4429-87DD-60ACCFE95214}" destId="{6BE807F3-826C-4335-8B61-85709561EBC6}" srcOrd="0" destOrd="0" presId="urn:microsoft.com/office/officeart/2005/8/layout/target3"/>
    <dgm:cxn modelId="{4033E7FD-85AD-4D1C-B9F3-14EF7ECA8CB3}" type="presOf" srcId="{A5FBBD9C-6628-496B-8223-4CBAEE0F3AED}" destId="{6EFCB330-D2EC-431F-91BD-3B044A0E4D73}" srcOrd="1" destOrd="0" presId="urn:microsoft.com/office/officeart/2005/8/layout/target3"/>
    <dgm:cxn modelId="{D482ADFB-C64B-4F57-B9CB-6836A6D30DA3}" type="presParOf" srcId="{F1FF9688-148A-499C-AF2B-20ED2F07365D}" destId="{1EA2338F-3669-403F-B1C8-8B03ED9237F9}" srcOrd="0" destOrd="0" presId="urn:microsoft.com/office/officeart/2005/8/layout/target3"/>
    <dgm:cxn modelId="{EC81F406-35C9-40F7-ABBA-0A161762A1E3}" type="presParOf" srcId="{F1FF9688-148A-499C-AF2B-20ED2F07365D}" destId="{CBCEAF8E-7E34-4EAA-8D73-FD42C5E27C1A}" srcOrd="1" destOrd="0" presId="urn:microsoft.com/office/officeart/2005/8/layout/target3"/>
    <dgm:cxn modelId="{89CB9E81-105D-4239-8324-8CC474F6B5AC}" type="presParOf" srcId="{F1FF9688-148A-499C-AF2B-20ED2F07365D}" destId="{779ECE89-5B71-4CC6-91CB-9C52D0272AB2}" srcOrd="2" destOrd="0" presId="urn:microsoft.com/office/officeart/2005/8/layout/target3"/>
    <dgm:cxn modelId="{2F9739B1-D3AA-4A3D-AB59-5123B638CCBA}" type="presParOf" srcId="{F1FF9688-148A-499C-AF2B-20ED2F07365D}" destId="{17CC36EF-BC8F-48C1-99FE-18079A55E3E2}" srcOrd="3" destOrd="0" presId="urn:microsoft.com/office/officeart/2005/8/layout/target3"/>
    <dgm:cxn modelId="{3E66E9EC-AC54-410D-A24C-473BA1E93CA9}" type="presParOf" srcId="{F1FF9688-148A-499C-AF2B-20ED2F07365D}" destId="{3AF51D6B-EDF1-4CF2-B5E8-0495D254D9FB}" srcOrd="4" destOrd="0" presId="urn:microsoft.com/office/officeart/2005/8/layout/target3"/>
    <dgm:cxn modelId="{3398F944-8323-41D3-B6DD-070D5EB4DADD}" type="presParOf" srcId="{F1FF9688-148A-499C-AF2B-20ED2F07365D}" destId="{6BE807F3-826C-4335-8B61-85709561EBC6}" srcOrd="5" destOrd="0" presId="urn:microsoft.com/office/officeart/2005/8/layout/target3"/>
    <dgm:cxn modelId="{3A328C45-C467-4D64-B67D-1FD4AF03A570}" type="presParOf" srcId="{F1FF9688-148A-499C-AF2B-20ED2F07365D}" destId="{897DF19D-CD5F-490D-BCFC-A896A669B730}" srcOrd="6" destOrd="0" presId="urn:microsoft.com/office/officeart/2005/8/layout/target3"/>
    <dgm:cxn modelId="{C460AB79-035C-4FFC-85C2-72A445DD28EE}" type="presParOf" srcId="{F1FF9688-148A-499C-AF2B-20ED2F07365D}" destId="{D865EFA4-CE42-4A41-91A6-CA17CCE63AB9}" srcOrd="7" destOrd="0" presId="urn:microsoft.com/office/officeart/2005/8/layout/target3"/>
    <dgm:cxn modelId="{7E1C1D0F-1736-49A7-AAE1-6DB9B6976B98}" type="presParOf" srcId="{F1FF9688-148A-499C-AF2B-20ED2F07365D}" destId="{EC24264D-F757-4D9E-81A8-91F9B4AA0F52}" srcOrd="8" destOrd="0" presId="urn:microsoft.com/office/officeart/2005/8/layout/target3"/>
    <dgm:cxn modelId="{CDCD9BDD-92C9-4A67-A070-621CAF660393}" type="presParOf" srcId="{F1FF9688-148A-499C-AF2B-20ED2F07365D}" destId="{6EFCB330-D2EC-431F-91BD-3B044A0E4D73}" srcOrd="9" destOrd="0" presId="urn:microsoft.com/office/officeart/2005/8/layout/target3"/>
    <dgm:cxn modelId="{9AB63918-EE54-4B94-95C3-4595EC5209FB}" type="presParOf" srcId="{F1FF9688-148A-499C-AF2B-20ED2F07365D}" destId="{5CF55584-FBCE-48EF-B3A3-5E22BA8C2A2C}" srcOrd="10" destOrd="0" presId="urn:microsoft.com/office/officeart/2005/8/layout/target3"/>
    <dgm:cxn modelId="{DDB8E99B-6FC8-4967-9E6A-8C4BFE427FA2}" type="presParOf" srcId="{F1FF9688-148A-499C-AF2B-20ED2F07365D}" destId="{CF4A1D02-AE38-46F0-ABCA-A61543751012}" srcOrd="11" destOrd="0" presId="urn:microsoft.com/office/officeart/2005/8/layout/target3"/>
    <dgm:cxn modelId="{1E30CD59-04A3-4C93-9DD9-1DDB0E7DAC74}" type="presParOf" srcId="{F1FF9688-148A-499C-AF2B-20ED2F07365D}" destId="{D8C46C17-B335-4AF1-AE1F-24ABCF6D0837}" srcOrd="12" destOrd="0" presId="urn:microsoft.com/office/officeart/2005/8/layout/target3"/>
    <dgm:cxn modelId="{7CDF9508-7A01-4614-BBC0-1475FA9EE542}" type="presParOf" srcId="{F1FF9688-148A-499C-AF2B-20ED2F07365D}" destId="{88847AD5-0FD3-4102-B921-52F996E3BF46}" srcOrd="13" destOrd="0" presId="urn:microsoft.com/office/officeart/2005/8/layout/target3"/>
    <dgm:cxn modelId="{D581FF50-27A9-44B8-A4D4-23E5D4047334}" type="presParOf" srcId="{F1FF9688-148A-499C-AF2B-20ED2F07365D}" destId="{9A3E7D40-C68A-428E-A576-E352E478F19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18434-1096-4EA9-BB9E-1824E8795E0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3C3B3F-07B3-4C94-B314-4EC01F9BCCCA}">
      <dgm:prSet phldrT="[Текст]"/>
      <dgm:spPr/>
      <dgm:t>
        <a:bodyPr/>
        <a:lstStyle/>
        <a:p>
          <a:r>
            <a:rPr lang="ru-RU" dirty="0" smtClean="0"/>
            <a:t>Физические лица</a:t>
          </a:r>
          <a:endParaRPr lang="ru-RU" dirty="0"/>
        </a:p>
      </dgm:t>
    </dgm:pt>
    <dgm:pt modelId="{26AB67E2-6329-4F5E-BEBE-DD5685F03015}" type="parTrans" cxnId="{3EC3786A-D125-4EE8-9DDA-C22B19BAB04A}">
      <dgm:prSet/>
      <dgm:spPr/>
      <dgm:t>
        <a:bodyPr/>
        <a:lstStyle/>
        <a:p>
          <a:endParaRPr lang="ru-RU"/>
        </a:p>
      </dgm:t>
    </dgm:pt>
    <dgm:pt modelId="{6193CFA4-C2C9-45ED-853A-E8B9B00343D1}" type="sibTrans" cxnId="{3EC3786A-D125-4EE8-9DDA-C22B19BAB04A}">
      <dgm:prSet/>
      <dgm:spPr/>
      <dgm:t>
        <a:bodyPr/>
        <a:lstStyle/>
        <a:p>
          <a:endParaRPr lang="ru-RU"/>
        </a:p>
      </dgm:t>
    </dgm:pt>
    <dgm:pt modelId="{AD3AEDC3-9F94-4DFF-B96D-4043166C3744}">
      <dgm:prSet phldrT="[Текст]"/>
      <dgm:spPr/>
      <dgm:t>
        <a:bodyPr/>
        <a:lstStyle/>
        <a:p>
          <a:r>
            <a:rPr lang="ru-RU" dirty="0" smtClean="0"/>
            <a:t>ИП</a:t>
          </a:r>
          <a:endParaRPr lang="ru-RU" dirty="0"/>
        </a:p>
      </dgm:t>
    </dgm:pt>
    <dgm:pt modelId="{D9F128E7-17A6-4E64-B604-F2C0F111D957}" type="parTrans" cxnId="{B0CDC5EA-7AD5-4456-AC97-44216420B617}">
      <dgm:prSet/>
      <dgm:spPr/>
      <dgm:t>
        <a:bodyPr/>
        <a:lstStyle/>
        <a:p>
          <a:endParaRPr lang="ru-RU"/>
        </a:p>
      </dgm:t>
    </dgm:pt>
    <dgm:pt modelId="{8FEB3071-F1FE-4131-B6D2-74CFC792F026}" type="sibTrans" cxnId="{B0CDC5EA-7AD5-4456-AC97-44216420B617}">
      <dgm:prSet/>
      <dgm:spPr/>
      <dgm:t>
        <a:bodyPr/>
        <a:lstStyle/>
        <a:p>
          <a:endParaRPr lang="ru-RU"/>
        </a:p>
      </dgm:t>
    </dgm:pt>
    <dgm:pt modelId="{8D6E1CB8-7B4A-417D-BAE6-1ADD387E15A9}">
      <dgm:prSet phldrT="[Текст]"/>
      <dgm:spPr/>
      <dgm:t>
        <a:bodyPr/>
        <a:lstStyle/>
        <a:p>
          <a:r>
            <a:rPr lang="ru-RU" dirty="0" smtClean="0"/>
            <a:t>лица, которым до достижения пенсионного возраста остается менее 3-х лет</a:t>
          </a:r>
        </a:p>
      </dgm:t>
    </dgm:pt>
    <dgm:pt modelId="{880090D3-0077-4B16-B8A3-A3E1669CBA8B}" type="parTrans" cxnId="{5B47F1A9-FDD3-4B77-9B11-CC7A790157F5}">
      <dgm:prSet/>
      <dgm:spPr/>
      <dgm:t>
        <a:bodyPr/>
        <a:lstStyle/>
        <a:p>
          <a:endParaRPr lang="ru-RU"/>
        </a:p>
      </dgm:t>
    </dgm:pt>
    <dgm:pt modelId="{33934EB5-05F1-4509-9085-A36223108134}" type="sibTrans" cxnId="{5B47F1A9-FDD3-4B77-9B11-CC7A790157F5}">
      <dgm:prSet/>
      <dgm:spPr/>
      <dgm:t>
        <a:bodyPr/>
        <a:lstStyle/>
        <a:p>
          <a:endParaRPr lang="ru-RU"/>
        </a:p>
      </dgm:t>
    </dgm:pt>
    <dgm:pt modelId="{B6C0126E-9F80-4EB7-B297-9893FAD84835}">
      <dgm:prSet phldrT="[Текст]"/>
      <dgm:spPr/>
      <dgm:t>
        <a:bodyPr/>
        <a:lstStyle/>
        <a:p>
          <a:r>
            <a:rPr lang="ru-RU" dirty="0" err="1" smtClean="0"/>
            <a:t>самозанятые</a:t>
          </a:r>
          <a:endParaRPr lang="ru-RU" dirty="0"/>
        </a:p>
      </dgm:t>
    </dgm:pt>
    <dgm:pt modelId="{72D946D8-64C8-4571-9E1A-37678E46ABC3}" type="parTrans" cxnId="{BE4C25B7-BE6D-4869-AA7F-54F7C01A8616}">
      <dgm:prSet/>
      <dgm:spPr/>
      <dgm:t>
        <a:bodyPr/>
        <a:lstStyle/>
        <a:p>
          <a:endParaRPr lang="ru-RU"/>
        </a:p>
      </dgm:t>
    </dgm:pt>
    <dgm:pt modelId="{50A86141-72AF-4CEF-B447-6A0703CE92EE}" type="sibTrans" cxnId="{BE4C25B7-BE6D-4869-AA7F-54F7C01A8616}">
      <dgm:prSet/>
      <dgm:spPr/>
      <dgm:t>
        <a:bodyPr/>
        <a:lstStyle/>
        <a:p>
          <a:endParaRPr lang="ru-RU"/>
        </a:p>
      </dgm:t>
    </dgm:pt>
    <dgm:pt modelId="{6E7E21A9-CECE-4D27-BCDD-D89A8A9A4476}">
      <dgm:prSet phldrT="[Текст]"/>
      <dgm:spPr/>
      <dgm:t>
        <a:bodyPr/>
        <a:lstStyle/>
        <a:p>
          <a:r>
            <a:rPr lang="ru-RU" dirty="0" smtClean="0"/>
            <a:t>инвалиды </a:t>
          </a:r>
          <a:r>
            <a:rPr lang="en-US" dirty="0" smtClean="0"/>
            <a:t>I</a:t>
          </a:r>
          <a:r>
            <a:rPr lang="ru-RU" dirty="0" smtClean="0"/>
            <a:t> </a:t>
          </a:r>
          <a:r>
            <a:rPr lang="en-US" dirty="0" smtClean="0"/>
            <a:t>/II</a:t>
          </a:r>
          <a:r>
            <a:rPr lang="ru-RU" dirty="0" smtClean="0"/>
            <a:t> группы</a:t>
          </a:r>
        </a:p>
      </dgm:t>
    </dgm:pt>
    <dgm:pt modelId="{39C692AB-1C1C-449F-9BD2-36BB36328B20}" type="parTrans" cxnId="{EE67A3BD-FBA5-4B8C-A55E-DFDD34A0606B}">
      <dgm:prSet/>
      <dgm:spPr/>
      <dgm:t>
        <a:bodyPr/>
        <a:lstStyle/>
        <a:p>
          <a:endParaRPr lang="ru-RU"/>
        </a:p>
      </dgm:t>
    </dgm:pt>
    <dgm:pt modelId="{2F5E8453-0564-441E-877A-B0AC9D190C7E}" type="sibTrans" cxnId="{EE67A3BD-FBA5-4B8C-A55E-DFDD34A0606B}">
      <dgm:prSet/>
      <dgm:spPr/>
      <dgm:t>
        <a:bodyPr/>
        <a:lstStyle/>
        <a:p>
          <a:endParaRPr lang="ru-RU"/>
        </a:p>
      </dgm:t>
    </dgm:pt>
    <dgm:pt modelId="{AA3DCB4C-08F9-40F8-85E3-43B7ED546D4A}">
      <dgm:prSet phldrT="[Текст]"/>
      <dgm:spPr/>
      <dgm:t>
        <a:bodyPr/>
        <a:lstStyle/>
        <a:p>
          <a:r>
            <a:rPr lang="ru-RU" dirty="0" smtClean="0"/>
            <a:t>иные категории граждан, в отношении которых не уплачиваются обязательные взносы на пенсионное страхование</a:t>
          </a:r>
        </a:p>
      </dgm:t>
    </dgm:pt>
    <dgm:pt modelId="{23ADDC55-B18B-407C-A211-CA37E7B8A90E}" type="parTrans" cxnId="{53D5BB9A-2EE4-419F-88D6-7A153B8D357D}">
      <dgm:prSet/>
      <dgm:spPr/>
      <dgm:t>
        <a:bodyPr/>
        <a:lstStyle/>
        <a:p>
          <a:endParaRPr lang="ru-RU"/>
        </a:p>
      </dgm:t>
    </dgm:pt>
    <dgm:pt modelId="{CD02BC8E-0BC0-42C5-98EF-4A0FDD5AE317}" type="sibTrans" cxnId="{53D5BB9A-2EE4-419F-88D6-7A153B8D357D}">
      <dgm:prSet/>
      <dgm:spPr/>
      <dgm:t>
        <a:bodyPr/>
        <a:lstStyle/>
        <a:p>
          <a:endParaRPr lang="ru-RU"/>
        </a:p>
      </dgm:t>
    </dgm:pt>
    <dgm:pt modelId="{34094379-4939-41A3-AA9C-290A63092D29}">
      <dgm:prSet phldrT="[Текст]"/>
      <dgm:spPr/>
      <dgm:t>
        <a:bodyPr/>
        <a:lstStyle/>
        <a:p>
          <a:r>
            <a:rPr lang="ru-RU" dirty="0" smtClean="0"/>
            <a:t>работодатели которых находятся в процессе ликвидации / экономической несостоятельности (банкротства)</a:t>
          </a:r>
        </a:p>
      </dgm:t>
    </dgm:pt>
    <dgm:pt modelId="{DECF1D6A-AA77-43AC-9859-CC8C3FD88512}" type="parTrans" cxnId="{888EF97F-7466-4ADA-A4A6-13943B47B8E3}">
      <dgm:prSet/>
      <dgm:spPr/>
      <dgm:t>
        <a:bodyPr/>
        <a:lstStyle/>
        <a:p>
          <a:endParaRPr lang="ru-RU"/>
        </a:p>
      </dgm:t>
    </dgm:pt>
    <dgm:pt modelId="{034807A7-3126-46B8-8026-7D8533E1562E}" type="sibTrans" cxnId="{888EF97F-7466-4ADA-A4A6-13943B47B8E3}">
      <dgm:prSet/>
      <dgm:spPr/>
      <dgm:t>
        <a:bodyPr/>
        <a:lstStyle/>
        <a:p>
          <a:endParaRPr lang="ru-RU"/>
        </a:p>
      </dgm:t>
    </dgm:pt>
    <dgm:pt modelId="{C7F8B265-550F-4DD0-9FB5-9F1D9775BF77}" type="pres">
      <dgm:prSet presAssocID="{B8118434-1096-4EA9-BB9E-1824E8795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B497A4-4BE2-4763-826A-F90C1D752DB7}" type="pres">
      <dgm:prSet presAssocID="{843C3B3F-07B3-4C94-B314-4EC01F9BCCCA}" presName="composite" presStyleCnt="0"/>
      <dgm:spPr/>
    </dgm:pt>
    <dgm:pt modelId="{B65CCBD6-2DDA-4E6A-8706-DB26FEDD9D65}" type="pres">
      <dgm:prSet presAssocID="{843C3B3F-07B3-4C94-B314-4EC01F9BCCC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F1F77-58BC-4A68-9A0B-3B071AF57B4B}" type="pres">
      <dgm:prSet presAssocID="{843C3B3F-07B3-4C94-B314-4EC01F9BCCC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900DC-1A35-49AE-888E-8C6FD553CF89}" type="presOf" srcId="{AA3DCB4C-08F9-40F8-85E3-43B7ED546D4A}" destId="{BD2F1F77-58BC-4A68-9A0B-3B071AF57B4B}" srcOrd="0" destOrd="4" presId="urn:microsoft.com/office/officeart/2005/8/layout/hList1"/>
    <dgm:cxn modelId="{B0CDC5EA-7AD5-4456-AC97-44216420B617}" srcId="{843C3B3F-07B3-4C94-B314-4EC01F9BCCCA}" destId="{AD3AEDC3-9F94-4DFF-B96D-4043166C3744}" srcOrd="0" destOrd="0" parTransId="{D9F128E7-17A6-4E64-B604-F2C0F111D957}" sibTransId="{8FEB3071-F1FE-4131-B6D2-74CFC792F026}"/>
    <dgm:cxn modelId="{5B47F1A9-FDD3-4B77-9B11-CC7A790157F5}" srcId="{843C3B3F-07B3-4C94-B314-4EC01F9BCCCA}" destId="{8D6E1CB8-7B4A-417D-BAE6-1ADD387E15A9}" srcOrd="2" destOrd="0" parTransId="{880090D3-0077-4B16-B8A3-A3E1669CBA8B}" sibTransId="{33934EB5-05F1-4509-9085-A36223108134}"/>
    <dgm:cxn modelId="{CABF5A51-1ACE-4B0B-B485-41CDAE413E82}" type="presOf" srcId="{34094379-4939-41A3-AA9C-290A63092D29}" destId="{BD2F1F77-58BC-4A68-9A0B-3B071AF57B4B}" srcOrd="0" destOrd="5" presId="urn:microsoft.com/office/officeart/2005/8/layout/hList1"/>
    <dgm:cxn modelId="{EE67A3BD-FBA5-4B8C-A55E-DFDD34A0606B}" srcId="{843C3B3F-07B3-4C94-B314-4EC01F9BCCCA}" destId="{6E7E21A9-CECE-4D27-BCDD-D89A8A9A4476}" srcOrd="3" destOrd="0" parTransId="{39C692AB-1C1C-449F-9BD2-36BB36328B20}" sibTransId="{2F5E8453-0564-441E-877A-B0AC9D190C7E}"/>
    <dgm:cxn modelId="{926122AC-E2D1-46C5-86D6-EEAA14DCCBCE}" type="presOf" srcId="{6E7E21A9-CECE-4D27-BCDD-D89A8A9A4476}" destId="{BD2F1F77-58BC-4A68-9A0B-3B071AF57B4B}" srcOrd="0" destOrd="3" presId="urn:microsoft.com/office/officeart/2005/8/layout/hList1"/>
    <dgm:cxn modelId="{92346FAF-2941-4C0F-B0CF-106D3ECDC250}" type="presOf" srcId="{843C3B3F-07B3-4C94-B314-4EC01F9BCCCA}" destId="{B65CCBD6-2DDA-4E6A-8706-DB26FEDD9D65}" srcOrd="0" destOrd="0" presId="urn:microsoft.com/office/officeart/2005/8/layout/hList1"/>
    <dgm:cxn modelId="{BE4C25B7-BE6D-4869-AA7F-54F7C01A8616}" srcId="{843C3B3F-07B3-4C94-B314-4EC01F9BCCCA}" destId="{B6C0126E-9F80-4EB7-B297-9893FAD84835}" srcOrd="1" destOrd="0" parTransId="{72D946D8-64C8-4571-9E1A-37678E46ABC3}" sibTransId="{50A86141-72AF-4CEF-B447-6A0703CE92EE}"/>
    <dgm:cxn modelId="{E1D6F98E-0C83-4836-854A-90F1975DB9D9}" type="presOf" srcId="{AD3AEDC3-9F94-4DFF-B96D-4043166C3744}" destId="{BD2F1F77-58BC-4A68-9A0B-3B071AF57B4B}" srcOrd="0" destOrd="0" presId="urn:microsoft.com/office/officeart/2005/8/layout/hList1"/>
    <dgm:cxn modelId="{888EF97F-7466-4ADA-A4A6-13943B47B8E3}" srcId="{843C3B3F-07B3-4C94-B314-4EC01F9BCCCA}" destId="{34094379-4939-41A3-AA9C-290A63092D29}" srcOrd="5" destOrd="0" parTransId="{DECF1D6A-AA77-43AC-9859-CC8C3FD88512}" sibTransId="{034807A7-3126-46B8-8026-7D8533E1562E}"/>
    <dgm:cxn modelId="{D4F82766-0AF4-4EA5-9560-C04AD7A108E9}" type="presOf" srcId="{B6C0126E-9F80-4EB7-B297-9893FAD84835}" destId="{BD2F1F77-58BC-4A68-9A0B-3B071AF57B4B}" srcOrd="0" destOrd="1" presId="urn:microsoft.com/office/officeart/2005/8/layout/hList1"/>
    <dgm:cxn modelId="{41818588-7763-40A8-B78B-3CE77D419681}" type="presOf" srcId="{8D6E1CB8-7B4A-417D-BAE6-1ADD387E15A9}" destId="{BD2F1F77-58BC-4A68-9A0B-3B071AF57B4B}" srcOrd="0" destOrd="2" presId="urn:microsoft.com/office/officeart/2005/8/layout/hList1"/>
    <dgm:cxn modelId="{3EC3786A-D125-4EE8-9DDA-C22B19BAB04A}" srcId="{B8118434-1096-4EA9-BB9E-1824E8795E04}" destId="{843C3B3F-07B3-4C94-B314-4EC01F9BCCCA}" srcOrd="0" destOrd="0" parTransId="{26AB67E2-6329-4F5E-BEBE-DD5685F03015}" sibTransId="{6193CFA4-C2C9-45ED-853A-E8B9B00343D1}"/>
    <dgm:cxn modelId="{D3D3E987-E001-4B6E-9666-7FB1E5A1723C}" type="presOf" srcId="{B8118434-1096-4EA9-BB9E-1824E8795E04}" destId="{C7F8B265-550F-4DD0-9FB5-9F1D9775BF77}" srcOrd="0" destOrd="0" presId="urn:microsoft.com/office/officeart/2005/8/layout/hList1"/>
    <dgm:cxn modelId="{53D5BB9A-2EE4-419F-88D6-7A153B8D357D}" srcId="{843C3B3F-07B3-4C94-B314-4EC01F9BCCCA}" destId="{AA3DCB4C-08F9-40F8-85E3-43B7ED546D4A}" srcOrd="4" destOrd="0" parTransId="{23ADDC55-B18B-407C-A211-CA37E7B8A90E}" sibTransId="{CD02BC8E-0BC0-42C5-98EF-4A0FDD5AE317}"/>
    <dgm:cxn modelId="{71AA516A-A5CB-4879-81FB-956EF9E3F426}" type="presParOf" srcId="{C7F8B265-550F-4DD0-9FB5-9F1D9775BF77}" destId="{EFB497A4-4BE2-4763-826A-F90C1D752DB7}" srcOrd="0" destOrd="0" presId="urn:microsoft.com/office/officeart/2005/8/layout/hList1"/>
    <dgm:cxn modelId="{E79A7FEC-0323-463F-ABB2-23C0DD1F98F4}" type="presParOf" srcId="{EFB497A4-4BE2-4763-826A-F90C1D752DB7}" destId="{B65CCBD6-2DDA-4E6A-8706-DB26FEDD9D65}" srcOrd="0" destOrd="0" presId="urn:microsoft.com/office/officeart/2005/8/layout/hList1"/>
    <dgm:cxn modelId="{3F6D1210-AEC6-4A00-8FA5-250C1B950A82}" type="presParOf" srcId="{EFB497A4-4BE2-4763-826A-F90C1D752DB7}" destId="{BD2F1F77-58BC-4A68-9A0B-3B071AF57B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E87A09-D627-4C11-AF25-2A20F735FD24}" type="doc">
      <dgm:prSet loTypeId="urn:microsoft.com/office/officeart/2005/8/layout/equation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5B0FF8-86E1-4A14-A669-17878BC689CF}">
      <dgm:prSet phldrT="[Текст]" custT="1"/>
      <dgm:spPr/>
      <dgm:t>
        <a:bodyPr/>
        <a:lstStyle/>
        <a:p>
          <a:r>
            <a:rPr lang="ru-RU" sz="1600" b="1" dirty="0" smtClean="0"/>
            <a:t>Страховой взнос ГРАЖДАНИНА</a:t>
          </a:r>
        </a:p>
        <a:p>
          <a:r>
            <a:rPr lang="ru-RU" sz="1200" dirty="0" smtClean="0">
              <a:solidFill>
                <a:srgbClr val="FFC000"/>
              </a:solidFill>
            </a:rPr>
            <a:t>удерживается из заработной платы </a:t>
          </a:r>
        </a:p>
        <a:p>
          <a:r>
            <a:rPr lang="ru-RU" sz="1200" i="1" dirty="0" smtClean="0"/>
            <a:t>(ФОТ *страховой тариф</a:t>
          </a:r>
          <a:r>
            <a:rPr lang="ru-RU" sz="1200" dirty="0" smtClean="0"/>
            <a:t>)</a:t>
          </a:r>
          <a:endParaRPr lang="ru-RU" sz="1200" dirty="0"/>
        </a:p>
      </dgm:t>
    </dgm:pt>
    <dgm:pt modelId="{9454A19A-ADE7-43C8-9EF4-5486C7E5E57B}" type="parTrans" cxnId="{8E8F68E4-A3E6-4B86-878F-650B998A5BCE}">
      <dgm:prSet/>
      <dgm:spPr/>
      <dgm:t>
        <a:bodyPr/>
        <a:lstStyle/>
        <a:p>
          <a:endParaRPr lang="ru-RU" sz="1000"/>
        </a:p>
      </dgm:t>
    </dgm:pt>
    <dgm:pt modelId="{6B209777-DD3F-4241-8EC1-D8354073B545}" type="sibTrans" cxnId="{8E8F68E4-A3E6-4B86-878F-650B998A5BCE}">
      <dgm:prSet custT="1"/>
      <dgm:spPr/>
      <dgm:t>
        <a:bodyPr/>
        <a:lstStyle/>
        <a:p>
          <a:endParaRPr lang="ru-RU" sz="1000"/>
        </a:p>
      </dgm:t>
    </dgm:pt>
    <dgm:pt modelId="{79B93BC2-2A6D-49CA-BB5F-5CC462DEDD45}">
      <dgm:prSet phldrT="[Текст]" custT="1"/>
      <dgm:spPr/>
      <dgm:t>
        <a:bodyPr/>
        <a:lstStyle/>
        <a:p>
          <a:r>
            <a:rPr lang="ru-RU" sz="1600" b="1" dirty="0" smtClean="0"/>
            <a:t>Страховой взнос </a:t>
          </a:r>
        </a:p>
        <a:p>
          <a:r>
            <a:rPr lang="ru-RU" sz="1600" b="1" dirty="0" smtClean="0"/>
            <a:t>РАБОТОДАТЕЛЯ</a:t>
          </a:r>
        </a:p>
        <a:p>
          <a:r>
            <a:rPr lang="ru-RU" sz="1200" i="1" dirty="0" smtClean="0"/>
            <a:t>(ФОТ*страховой тариф)</a:t>
          </a:r>
          <a:endParaRPr lang="ru-RU" sz="1200" i="1" dirty="0"/>
        </a:p>
      </dgm:t>
    </dgm:pt>
    <dgm:pt modelId="{BB8F04FA-C7A7-4739-AEFC-AE1DCEAB603B}" type="parTrans" cxnId="{56F53EFC-8319-49C9-8915-0B72C241C60D}">
      <dgm:prSet/>
      <dgm:spPr/>
      <dgm:t>
        <a:bodyPr/>
        <a:lstStyle/>
        <a:p>
          <a:endParaRPr lang="ru-RU" sz="1000"/>
        </a:p>
      </dgm:t>
    </dgm:pt>
    <dgm:pt modelId="{399E2E30-D0B4-4CA1-B0D3-EE022C1B2A1A}" type="sibTrans" cxnId="{56F53EFC-8319-49C9-8915-0B72C241C60D}">
      <dgm:prSet custT="1"/>
      <dgm:spPr/>
      <dgm:t>
        <a:bodyPr/>
        <a:lstStyle/>
        <a:p>
          <a:endParaRPr lang="ru-RU" sz="1000"/>
        </a:p>
      </dgm:t>
    </dgm:pt>
    <dgm:pt modelId="{0C6861C7-B9CC-4628-AD11-E987A086D68F}">
      <dgm:prSet phldrT="[Текст]" custT="1"/>
      <dgm:spPr/>
      <dgm:t>
        <a:bodyPr/>
        <a:lstStyle/>
        <a:p>
          <a:r>
            <a:rPr lang="ru-RU" sz="1600" b="1" u="sng" dirty="0" smtClean="0"/>
            <a:t>СТРАВИТА</a:t>
          </a:r>
          <a:endParaRPr lang="ru-RU" sz="1600" b="1" u="sng" dirty="0"/>
        </a:p>
      </dgm:t>
    </dgm:pt>
    <dgm:pt modelId="{CD5DA252-EEB0-4A34-A388-E65C5E92EB2E}" type="parTrans" cxnId="{D1DA80A1-6C9B-40B5-9CF1-77B9A9D87DF9}">
      <dgm:prSet/>
      <dgm:spPr/>
      <dgm:t>
        <a:bodyPr/>
        <a:lstStyle/>
        <a:p>
          <a:endParaRPr lang="ru-RU" sz="1000"/>
        </a:p>
      </dgm:t>
    </dgm:pt>
    <dgm:pt modelId="{8BC70D3E-FA99-4EBC-AABE-E828CA4EF871}" type="sibTrans" cxnId="{D1DA80A1-6C9B-40B5-9CF1-77B9A9D87DF9}">
      <dgm:prSet/>
      <dgm:spPr/>
      <dgm:t>
        <a:bodyPr/>
        <a:lstStyle/>
        <a:p>
          <a:endParaRPr lang="ru-RU" sz="1000"/>
        </a:p>
      </dgm:t>
    </dgm:pt>
    <dgm:pt modelId="{F5DEF51A-1C74-4C49-BB81-8ECF08D46EAA}" type="pres">
      <dgm:prSet presAssocID="{0DE87A09-D627-4C11-AF25-2A20F735FD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168727-5F92-47CA-9C05-BCC3A9A75215}" type="pres">
      <dgm:prSet presAssocID="{0DE87A09-D627-4C11-AF25-2A20F735FD24}" presName="vNodes" presStyleCnt="0"/>
      <dgm:spPr/>
    </dgm:pt>
    <dgm:pt modelId="{76DA9649-10E9-4ACC-AE0B-FD8D6B316469}" type="pres">
      <dgm:prSet presAssocID="{FF5B0FF8-86E1-4A14-A669-17878BC689CF}" presName="node" presStyleLbl="node1" presStyleIdx="0" presStyleCnt="3" custScaleX="212193" custScaleY="81617" custLinFactNeighborX="-37922" custLinFactNeighborY="72456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05B9B607-F9EC-4AD1-BA79-373CF3691E3C}" type="pres">
      <dgm:prSet presAssocID="{6B209777-DD3F-4241-8EC1-D8354073B545}" presName="spacerT" presStyleCnt="0"/>
      <dgm:spPr/>
    </dgm:pt>
    <dgm:pt modelId="{46AEAAB2-4D2F-4017-B0DB-524F76469573}" type="pres">
      <dgm:prSet presAssocID="{6B209777-DD3F-4241-8EC1-D8354073B545}" presName="sibTrans" presStyleLbl="sibTrans2D1" presStyleIdx="0" presStyleCnt="2" custLinFactNeighborX="-73706" custLinFactNeighborY="5662"/>
      <dgm:spPr/>
      <dgm:t>
        <a:bodyPr/>
        <a:lstStyle/>
        <a:p>
          <a:endParaRPr lang="ru-RU"/>
        </a:p>
      </dgm:t>
    </dgm:pt>
    <dgm:pt modelId="{FDE12D22-C811-4100-81BE-53DA4927B467}" type="pres">
      <dgm:prSet presAssocID="{6B209777-DD3F-4241-8EC1-D8354073B545}" presName="spacerB" presStyleCnt="0"/>
      <dgm:spPr/>
    </dgm:pt>
    <dgm:pt modelId="{AE4FEA69-3E4A-4936-B585-D5AFB15E75A5}" type="pres">
      <dgm:prSet presAssocID="{79B93BC2-2A6D-49CA-BB5F-5CC462DEDD45}" presName="node" presStyleLbl="node1" presStyleIdx="1" presStyleCnt="3" custScaleX="228129" custScaleY="66693" custLinFactNeighborX="-35976" custLinFactNeighborY="-66952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684514AA-E7FC-4C34-8A87-222C82C966B6}" type="pres">
      <dgm:prSet presAssocID="{0DE87A09-D627-4C11-AF25-2A20F735FD24}" presName="sibTransLast" presStyleLbl="sibTrans2D1" presStyleIdx="1" presStyleCnt="2" custAng="21348451" custLinFactNeighborX="1286" custLinFactNeighborY="-6958"/>
      <dgm:spPr/>
      <dgm:t>
        <a:bodyPr/>
        <a:lstStyle/>
        <a:p>
          <a:endParaRPr lang="ru-RU"/>
        </a:p>
      </dgm:t>
    </dgm:pt>
    <dgm:pt modelId="{FC327D89-C1AE-44D6-B249-BBF93F6C4CBF}" type="pres">
      <dgm:prSet presAssocID="{0DE87A09-D627-4C11-AF25-2A20F735FD2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46C66CE-B5CD-4E68-A1BB-EDB3438E30DD}" type="pres">
      <dgm:prSet presAssocID="{0DE87A09-D627-4C11-AF25-2A20F735FD24}" presName="lastNode" presStyleLbl="node1" presStyleIdx="2" presStyleCnt="3" custScaleY="73612" custLinFactNeighborX="11876" custLinFactNeighborY="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F68E4-A3E6-4B86-878F-650B998A5BCE}" srcId="{0DE87A09-D627-4C11-AF25-2A20F735FD24}" destId="{FF5B0FF8-86E1-4A14-A669-17878BC689CF}" srcOrd="0" destOrd="0" parTransId="{9454A19A-ADE7-43C8-9EF4-5486C7E5E57B}" sibTransId="{6B209777-DD3F-4241-8EC1-D8354073B545}"/>
    <dgm:cxn modelId="{EC8F7E6F-5D44-4F30-9427-05169D57A1F8}" type="presOf" srcId="{0DE87A09-D627-4C11-AF25-2A20F735FD24}" destId="{F5DEF51A-1C74-4C49-BB81-8ECF08D46EAA}" srcOrd="0" destOrd="0" presId="urn:microsoft.com/office/officeart/2005/8/layout/equation2"/>
    <dgm:cxn modelId="{AC042ED5-6FEA-41F1-8534-6E95353D2970}" type="presOf" srcId="{399E2E30-D0B4-4CA1-B0D3-EE022C1B2A1A}" destId="{FC327D89-C1AE-44D6-B249-BBF93F6C4CBF}" srcOrd="1" destOrd="0" presId="urn:microsoft.com/office/officeart/2005/8/layout/equation2"/>
    <dgm:cxn modelId="{D1DA80A1-6C9B-40B5-9CF1-77B9A9D87DF9}" srcId="{0DE87A09-D627-4C11-AF25-2A20F735FD24}" destId="{0C6861C7-B9CC-4628-AD11-E987A086D68F}" srcOrd="2" destOrd="0" parTransId="{CD5DA252-EEB0-4A34-A388-E65C5E92EB2E}" sibTransId="{8BC70D3E-FA99-4EBC-AABE-E828CA4EF871}"/>
    <dgm:cxn modelId="{56F53EFC-8319-49C9-8915-0B72C241C60D}" srcId="{0DE87A09-D627-4C11-AF25-2A20F735FD24}" destId="{79B93BC2-2A6D-49CA-BB5F-5CC462DEDD45}" srcOrd="1" destOrd="0" parTransId="{BB8F04FA-C7A7-4739-AEFC-AE1DCEAB603B}" sibTransId="{399E2E30-D0B4-4CA1-B0D3-EE022C1B2A1A}"/>
    <dgm:cxn modelId="{96073157-8B83-4533-9AD2-957D55E8BD24}" type="presOf" srcId="{0C6861C7-B9CC-4628-AD11-E987A086D68F}" destId="{146C66CE-B5CD-4E68-A1BB-EDB3438E30DD}" srcOrd="0" destOrd="0" presId="urn:microsoft.com/office/officeart/2005/8/layout/equation2"/>
    <dgm:cxn modelId="{BB47644B-1858-43BF-993B-1D218F34A6FB}" type="presOf" srcId="{79B93BC2-2A6D-49CA-BB5F-5CC462DEDD45}" destId="{AE4FEA69-3E4A-4936-B585-D5AFB15E75A5}" srcOrd="0" destOrd="0" presId="urn:microsoft.com/office/officeart/2005/8/layout/equation2"/>
    <dgm:cxn modelId="{A225E36F-CC7F-40F3-A821-EBDF5C5FF742}" type="presOf" srcId="{6B209777-DD3F-4241-8EC1-D8354073B545}" destId="{46AEAAB2-4D2F-4017-B0DB-524F76469573}" srcOrd="0" destOrd="0" presId="urn:microsoft.com/office/officeart/2005/8/layout/equation2"/>
    <dgm:cxn modelId="{65A2CEEF-C285-4C02-8AA9-CA0713386688}" type="presOf" srcId="{FF5B0FF8-86E1-4A14-A669-17878BC689CF}" destId="{76DA9649-10E9-4ACC-AE0B-FD8D6B316469}" srcOrd="0" destOrd="0" presId="urn:microsoft.com/office/officeart/2005/8/layout/equation2"/>
    <dgm:cxn modelId="{1D9595E9-F607-4A6B-8CC1-6C314822052D}" type="presOf" srcId="{399E2E30-D0B4-4CA1-B0D3-EE022C1B2A1A}" destId="{684514AA-E7FC-4C34-8A87-222C82C966B6}" srcOrd="0" destOrd="0" presId="urn:microsoft.com/office/officeart/2005/8/layout/equation2"/>
    <dgm:cxn modelId="{5D474158-4BCE-4CE6-934E-002B4A22FE51}" type="presParOf" srcId="{F5DEF51A-1C74-4C49-BB81-8ECF08D46EAA}" destId="{10168727-5F92-47CA-9C05-BCC3A9A75215}" srcOrd="0" destOrd="0" presId="urn:microsoft.com/office/officeart/2005/8/layout/equation2"/>
    <dgm:cxn modelId="{7805B14B-F1C5-4CE5-9CDE-F7D967FA146B}" type="presParOf" srcId="{10168727-5F92-47CA-9C05-BCC3A9A75215}" destId="{76DA9649-10E9-4ACC-AE0B-FD8D6B316469}" srcOrd="0" destOrd="0" presId="urn:microsoft.com/office/officeart/2005/8/layout/equation2"/>
    <dgm:cxn modelId="{D6B17763-5B3D-4020-96B4-CC497988BCA5}" type="presParOf" srcId="{10168727-5F92-47CA-9C05-BCC3A9A75215}" destId="{05B9B607-F9EC-4AD1-BA79-373CF3691E3C}" srcOrd="1" destOrd="0" presId="urn:microsoft.com/office/officeart/2005/8/layout/equation2"/>
    <dgm:cxn modelId="{12C580ED-F31F-427A-A52F-3D091ABF6A08}" type="presParOf" srcId="{10168727-5F92-47CA-9C05-BCC3A9A75215}" destId="{46AEAAB2-4D2F-4017-B0DB-524F76469573}" srcOrd="2" destOrd="0" presId="urn:microsoft.com/office/officeart/2005/8/layout/equation2"/>
    <dgm:cxn modelId="{AEA2AD48-9577-47E1-8E53-21CB51252802}" type="presParOf" srcId="{10168727-5F92-47CA-9C05-BCC3A9A75215}" destId="{FDE12D22-C811-4100-81BE-53DA4927B467}" srcOrd="3" destOrd="0" presId="urn:microsoft.com/office/officeart/2005/8/layout/equation2"/>
    <dgm:cxn modelId="{1A07E178-9A6B-47D3-B152-49D517CDA01A}" type="presParOf" srcId="{10168727-5F92-47CA-9C05-BCC3A9A75215}" destId="{AE4FEA69-3E4A-4936-B585-D5AFB15E75A5}" srcOrd="4" destOrd="0" presId="urn:microsoft.com/office/officeart/2005/8/layout/equation2"/>
    <dgm:cxn modelId="{530C9814-6B73-4588-B34D-CC7F0851139A}" type="presParOf" srcId="{F5DEF51A-1C74-4C49-BB81-8ECF08D46EAA}" destId="{684514AA-E7FC-4C34-8A87-222C82C966B6}" srcOrd="1" destOrd="0" presId="urn:microsoft.com/office/officeart/2005/8/layout/equation2"/>
    <dgm:cxn modelId="{4DEC002A-C9C3-4B57-B2E1-2095F2074156}" type="presParOf" srcId="{684514AA-E7FC-4C34-8A87-222C82C966B6}" destId="{FC327D89-C1AE-44D6-B249-BBF93F6C4CBF}" srcOrd="0" destOrd="0" presId="urn:microsoft.com/office/officeart/2005/8/layout/equation2"/>
    <dgm:cxn modelId="{FDA6BD26-93A6-46BF-B435-1FA95CE379EC}" type="presParOf" srcId="{F5DEF51A-1C74-4C49-BB81-8ECF08D46EAA}" destId="{146C66CE-B5CD-4E68-A1BB-EDB3438E30DD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E87A09-D627-4C11-AF25-2A20F735FD24}" type="doc">
      <dgm:prSet loTypeId="urn:microsoft.com/office/officeart/2005/8/layout/equation2" loCatId="relationship" qsTypeId="urn:microsoft.com/office/officeart/2005/8/quickstyle/3d3" qsCatId="3D" csTypeId="urn:microsoft.com/office/officeart/2005/8/colors/accent3_2" csCatId="accent3" phldr="1"/>
      <dgm:spPr/>
    </dgm:pt>
    <dgm:pt modelId="{FF5B0FF8-86E1-4A14-A669-17878BC689CF}">
      <dgm:prSet phldrT="[Текст]" custT="1"/>
      <dgm:spPr/>
      <dgm:t>
        <a:bodyPr/>
        <a:lstStyle/>
        <a:p>
          <a:r>
            <a:rPr lang="ru-RU" sz="1600" b="1" dirty="0" smtClean="0"/>
            <a:t>Страховой взнос ГРАЖДАНИНА</a:t>
          </a:r>
        </a:p>
        <a:p>
          <a:r>
            <a:rPr lang="ru-RU" sz="1200" dirty="0" smtClean="0"/>
            <a:t>удерживается из заработной платы </a:t>
          </a:r>
        </a:p>
      </dgm:t>
    </dgm:pt>
    <dgm:pt modelId="{9454A19A-ADE7-43C8-9EF4-5486C7E5E57B}" type="parTrans" cxnId="{8E8F68E4-A3E6-4B86-878F-650B998A5BCE}">
      <dgm:prSet/>
      <dgm:spPr/>
      <dgm:t>
        <a:bodyPr/>
        <a:lstStyle/>
        <a:p>
          <a:endParaRPr lang="ru-RU" sz="1000"/>
        </a:p>
      </dgm:t>
    </dgm:pt>
    <dgm:pt modelId="{6B209777-DD3F-4241-8EC1-D8354073B545}" type="sibTrans" cxnId="{8E8F68E4-A3E6-4B86-878F-650B998A5BCE}">
      <dgm:prSet custT="1"/>
      <dgm:spPr/>
      <dgm:t>
        <a:bodyPr/>
        <a:lstStyle/>
        <a:p>
          <a:endParaRPr lang="ru-RU" sz="1000"/>
        </a:p>
      </dgm:t>
    </dgm:pt>
    <dgm:pt modelId="{79B93BC2-2A6D-49CA-BB5F-5CC462DEDD45}">
      <dgm:prSet phldrT="[Текст]" custT="1"/>
      <dgm:spPr/>
      <dgm:t>
        <a:bodyPr/>
        <a:lstStyle/>
        <a:p>
          <a:r>
            <a:rPr lang="ru-RU" sz="1600" b="1" dirty="0" smtClean="0"/>
            <a:t>Страховой взнос </a:t>
          </a:r>
        </a:p>
        <a:p>
          <a:r>
            <a:rPr lang="ru-RU" sz="1600" b="1" dirty="0" smtClean="0"/>
            <a:t>РАБОТОДАТЕЛЯ</a:t>
          </a:r>
        </a:p>
      </dgm:t>
    </dgm:pt>
    <dgm:pt modelId="{BB8F04FA-C7A7-4739-AEFC-AE1DCEAB603B}" type="parTrans" cxnId="{56F53EFC-8319-49C9-8915-0B72C241C60D}">
      <dgm:prSet/>
      <dgm:spPr/>
      <dgm:t>
        <a:bodyPr/>
        <a:lstStyle/>
        <a:p>
          <a:endParaRPr lang="ru-RU" sz="1000"/>
        </a:p>
      </dgm:t>
    </dgm:pt>
    <dgm:pt modelId="{399E2E30-D0B4-4CA1-B0D3-EE022C1B2A1A}" type="sibTrans" cxnId="{56F53EFC-8319-49C9-8915-0B72C241C60D}">
      <dgm:prSet custT="1"/>
      <dgm:spPr/>
      <dgm:t>
        <a:bodyPr/>
        <a:lstStyle/>
        <a:p>
          <a:endParaRPr lang="ru-RU" sz="1000"/>
        </a:p>
      </dgm:t>
    </dgm:pt>
    <dgm:pt modelId="{0C6861C7-B9CC-4628-AD11-E987A086D68F}">
      <dgm:prSet phldrT="[Текст]" custT="1"/>
      <dgm:spPr/>
      <dgm:t>
        <a:bodyPr/>
        <a:lstStyle/>
        <a:p>
          <a:r>
            <a:rPr lang="ru-RU" sz="1600" b="1" dirty="0" smtClean="0"/>
            <a:t>БЮДЖЕТ ФСЗН</a:t>
          </a:r>
          <a:endParaRPr lang="ru-RU" sz="1600" b="1" dirty="0"/>
        </a:p>
      </dgm:t>
    </dgm:pt>
    <dgm:pt modelId="{CD5DA252-EEB0-4A34-A388-E65C5E92EB2E}" type="parTrans" cxnId="{D1DA80A1-6C9B-40B5-9CF1-77B9A9D87DF9}">
      <dgm:prSet/>
      <dgm:spPr/>
      <dgm:t>
        <a:bodyPr/>
        <a:lstStyle/>
        <a:p>
          <a:endParaRPr lang="ru-RU" sz="1000"/>
        </a:p>
      </dgm:t>
    </dgm:pt>
    <dgm:pt modelId="{8BC70D3E-FA99-4EBC-AABE-E828CA4EF871}" type="sibTrans" cxnId="{D1DA80A1-6C9B-40B5-9CF1-77B9A9D87DF9}">
      <dgm:prSet/>
      <dgm:spPr/>
      <dgm:t>
        <a:bodyPr/>
        <a:lstStyle/>
        <a:p>
          <a:endParaRPr lang="ru-RU" sz="1000"/>
        </a:p>
      </dgm:t>
    </dgm:pt>
    <dgm:pt modelId="{F5DEF51A-1C74-4C49-BB81-8ECF08D46EAA}" type="pres">
      <dgm:prSet presAssocID="{0DE87A09-D627-4C11-AF25-2A20F735FD24}" presName="Name0" presStyleCnt="0">
        <dgm:presLayoutVars>
          <dgm:dir/>
          <dgm:resizeHandles val="exact"/>
        </dgm:presLayoutVars>
      </dgm:prSet>
      <dgm:spPr/>
    </dgm:pt>
    <dgm:pt modelId="{10168727-5F92-47CA-9C05-BCC3A9A75215}" type="pres">
      <dgm:prSet presAssocID="{0DE87A09-D627-4C11-AF25-2A20F735FD24}" presName="vNodes" presStyleCnt="0"/>
      <dgm:spPr/>
    </dgm:pt>
    <dgm:pt modelId="{76DA9649-10E9-4ACC-AE0B-FD8D6B316469}" type="pres">
      <dgm:prSet presAssocID="{FF5B0FF8-86E1-4A14-A669-17878BC689CF}" presName="node" presStyleLbl="node1" presStyleIdx="0" presStyleCnt="3" custScaleX="212193" custScaleY="36983" custLinFactX="87702" custLinFactY="24434" custLinFactNeighborX="10000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5B9B607-F9EC-4AD1-BA79-373CF3691E3C}" type="pres">
      <dgm:prSet presAssocID="{6B209777-DD3F-4241-8EC1-D8354073B545}" presName="spacerT" presStyleCnt="0"/>
      <dgm:spPr/>
    </dgm:pt>
    <dgm:pt modelId="{46AEAAB2-4D2F-4017-B0DB-524F76469573}" type="pres">
      <dgm:prSet presAssocID="{6B209777-DD3F-4241-8EC1-D8354073B545}" presName="sibTrans" presStyleLbl="sibTrans2D1" presStyleIdx="0" presStyleCnt="2" custLinFactNeighborX="-77064" custLinFactNeighborY="98018"/>
      <dgm:spPr/>
      <dgm:t>
        <a:bodyPr/>
        <a:lstStyle/>
        <a:p>
          <a:endParaRPr lang="ru-RU"/>
        </a:p>
      </dgm:t>
    </dgm:pt>
    <dgm:pt modelId="{FDE12D22-C811-4100-81BE-53DA4927B467}" type="pres">
      <dgm:prSet presAssocID="{6B209777-DD3F-4241-8EC1-D8354073B545}" presName="spacerB" presStyleCnt="0"/>
      <dgm:spPr/>
    </dgm:pt>
    <dgm:pt modelId="{AE4FEA69-3E4A-4936-B585-D5AFB15E75A5}" type="pres">
      <dgm:prSet presAssocID="{79B93BC2-2A6D-49CA-BB5F-5CC462DEDD45}" presName="node" presStyleLbl="node1" presStyleIdx="1" presStyleCnt="3" custScaleX="228129" custScaleY="49484" custLinFactX="100000" custLinFactY="-1146" custLinFactNeighborX="171231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84514AA-E7FC-4C34-8A87-222C82C966B6}" type="pres">
      <dgm:prSet presAssocID="{0DE87A09-D627-4C11-AF25-2A20F735FD24}" presName="sibTransLast" presStyleLbl="sibTrans2D1" presStyleIdx="1" presStyleCnt="2" custLinFactNeighborX="-5685" custLinFactNeighborY="41124"/>
      <dgm:spPr/>
      <dgm:t>
        <a:bodyPr/>
        <a:lstStyle/>
        <a:p>
          <a:endParaRPr lang="ru-RU"/>
        </a:p>
      </dgm:t>
    </dgm:pt>
    <dgm:pt modelId="{FC327D89-C1AE-44D6-B249-BBF93F6C4CBF}" type="pres">
      <dgm:prSet presAssocID="{0DE87A09-D627-4C11-AF25-2A20F735FD2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46C66CE-B5CD-4E68-A1BB-EDB3438E30DD}" type="pres">
      <dgm:prSet presAssocID="{0DE87A09-D627-4C11-AF25-2A20F735FD24}" presName="lastNode" presStyleLbl="node1" presStyleIdx="2" presStyleCnt="3" custScaleX="65262" custScaleY="47836" custLinFactX="-100000" custLinFactNeighborX="-164518" custLinFactNeighborY="9096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ru-RU"/>
        </a:p>
      </dgm:t>
    </dgm:pt>
  </dgm:ptLst>
  <dgm:cxnLst>
    <dgm:cxn modelId="{A2749C1A-E7ED-4A8F-B27C-8D84FD0DC789}" type="presOf" srcId="{79B93BC2-2A6D-49CA-BB5F-5CC462DEDD45}" destId="{AE4FEA69-3E4A-4936-B585-D5AFB15E75A5}" srcOrd="0" destOrd="0" presId="urn:microsoft.com/office/officeart/2005/8/layout/equation2"/>
    <dgm:cxn modelId="{8FBD55AB-BCBB-4AA7-AC3B-EE516D00418A}" type="presOf" srcId="{399E2E30-D0B4-4CA1-B0D3-EE022C1B2A1A}" destId="{FC327D89-C1AE-44D6-B249-BBF93F6C4CBF}" srcOrd="1" destOrd="0" presId="urn:microsoft.com/office/officeart/2005/8/layout/equation2"/>
    <dgm:cxn modelId="{0F70A8B7-5E5A-4B51-A705-08D60FD5B91A}" type="presOf" srcId="{399E2E30-D0B4-4CA1-B0D3-EE022C1B2A1A}" destId="{684514AA-E7FC-4C34-8A87-222C82C966B6}" srcOrd="0" destOrd="0" presId="urn:microsoft.com/office/officeart/2005/8/layout/equation2"/>
    <dgm:cxn modelId="{1E59E129-8A93-4E93-874F-1B506BCCD095}" type="presOf" srcId="{6B209777-DD3F-4241-8EC1-D8354073B545}" destId="{46AEAAB2-4D2F-4017-B0DB-524F76469573}" srcOrd="0" destOrd="0" presId="urn:microsoft.com/office/officeart/2005/8/layout/equation2"/>
    <dgm:cxn modelId="{D1DA80A1-6C9B-40B5-9CF1-77B9A9D87DF9}" srcId="{0DE87A09-D627-4C11-AF25-2A20F735FD24}" destId="{0C6861C7-B9CC-4628-AD11-E987A086D68F}" srcOrd="2" destOrd="0" parTransId="{CD5DA252-EEB0-4A34-A388-E65C5E92EB2E}" sibTransId="{8BC70D3E-FA99-4EBC-AABE-E828CA4EF871}"/>
    <dgm:cxn modelId="{8E8F68E4-A3E6-4B86-878F-650B998A5BCE}" srcId="{0DE87A09-D627-4C11-AF25-2A20F735FD24}" destId="{FF5B0FF8-86E1-4A14-A669-17878BC689CF}" srcOrd="0" destOrd="0" parTransId="{9454A19A-ADE7-43C8-9EF4-5486C7E5E57B}" sibTransId="{6B209777-DD3F-4241-8EC1-D8354073B545}"/>
    <dgm:cxn modelId="{56F53EFC-8319-49C9-8915-0B72C241C60D}" srcId="{0DE87A09-D627-4C11-AF25-2A20F735FD24}" destId="{79B93BC2-2A6D-49CA-BB5F-5CC462DEDD45}" srcOrd="1" destOrd="0" parTransId="{BB8F04FA-C7A7-4739-AEFC-AE1DCEAB603B}" sibTransId="{399E2E30-D0B4-4CA1-B0D3-EE022C1B2A1A}"/>
    <dgm:cxn modelId="{FE9395B8-5F22-41FC-B66A-C6CDC6A89D33}" type="presOf" srcId="{FF5B0FF8-86E1-4A14-A669-17878BC689CF}" destId="{76DA9649-10E9-4ACC-AE0B-FD8D6B316469}" srcOrd="0" destOrd="0" presId="urn:microsoft.com/office/officeart/2005/8/layout/equation2"/>
    <dgm:cxn modelId="{0D4CAF63-7340-42CE-96F7-45B3E8E7E48F}" type="presOf" srcId="{0C6861C7-B9CC-4628-AD11-E987A086D68F}" destId="{146C66CE-B5CD-4E68-A1BB-EDB3438E30DD}" srcOrd="0" destOrd="0" presId="urn:microsoft.com/office/officeart/2005/8/layout/equation2"/>
    <dgm:cxn modelId="{283F6DEF-C5DA-47D0-823F-0DB0A07D00CF}" type="presOf" srcId="{0DE87A09-D627-4C11-AF25-2A20F735FD24}" destId="{F5DEF51A-1C74-4C49-BB81-8ECF08D46EAA}" srcOrd="0" destOrd="0" presId="urn:microsoft.com/office/officeart/2005/8/layout/equation2"/>
    <dgm:cxn modelId="{D04AE546-6C3D-4192-9314-B71EB596CDD4}" type="presParOf" srcId="{F5DEF51A-1C74-4C49-BB81-8ECF08D46EAA}" destId="{10168727-5F92-47CA-9C05-BCC3A9A75215}" srcOrd="0" destOrd="0" presId="urn:microsoft.com/office/officeart/2005/8/layout/equation2"/>
    <dgm:cxn modelId="{3FAA1774-B7D5-4DFF-90B4-3C4C147F56EB}" type="presParOf" srcId="{10168727-5F92-47CA-9C05-BCC3A9A75215}" destId="{76DA9649-10E9-4ACC-AE0B-FD8D6B316469}" srcOrd="0" destOrd="0" presId="urn:microsoft.com/office/officeart/2005/8/layout/equation2"/>
    <dgm:cxn modelId="{8E788200-AE3A-4E6C-A836-C09D73620218}" type="presParOf" srcId="{10168727-5F92-47CA-9C05-BCC3A9A75215}" destId="{05B9B607-F9EC-4AD1-BA79-373CF3691E3C}" srcOrd="1" destOrd="0" presId="urn:microsoft.com/office/officeart/2005/8/layout/equation2"/>
    <dgm:cxn modelId="{551A5CC0-1D27-44E8-AFBF-F71345433BA4}" type="presParOf" srcId="{10168727-5F92-47CA-9C05-BCC3A9A75215}" destId="{46AEAAB2-4D2F-4017-B0DB-524F76469573}" srcOrd="2" destOrd="0" presId="urn:microsoft.com/office/officeart/2005/8/layout/equation2"/>
    <dgm:cxn modelId="{1E879EBB-1447-4403-8BDA-B7262EE690E7}" type="presParOf" srcId="{10168727-5F92-47CA-9C05-BCC3A9A75215}" destId="{FDE12D22-C811-4100-81BE-53DA4927B467}" srcOrd="3" destOrd="0" presId="urn:microsoft.com/office/officeart/2005/8/layout/equation2"/>
    <dgm:cxn modelId="{9038094F-7C4E-4CEB-AB80-BAAFFD4E0CA5}" type="presParOf" srcId="{10168727-5F92-47CA-9C05-BCC3A9A75215}" destId="{AE4FEA69-3E4A-4936-B585-D5AFB15E75A5}" srcOrd="4" destOrd="0" presId="urn:microsoft.com/office/officeart/2005/8/layout/equation2"/>
    <dgm:cxn modelId="{E135D0AB-CB80-4DA9-A22C-0263A71054DA}" type="presParOf" srcId="{F5DEF51A-1C74-4C49-BB81-8ECF08D46EAA}" destId="{684514AA-E7FC-4C34-8A87-222C82C966B6}" srcOrd="1" destOrd="0" presId="urn:microsoft.com/office/officeart/2005/8/layout/equation2"/>
    <dgm:cxn modelId="{A99ED81F-91A6-4021-B83C-97837CF5E02A}" type="presParOf" srcId="{684514AA-E7FC-4C34-8A87-222C82C966B6}" destId="{FC327D89-C1AE-44D6-B249-BBF93F6C4CBF}" srcOrd="0" destOrd="0" presId="urn:microsoft.com/office/officeart/2005/8/layout/equation2"/>
    <dgm:cxn modelId="{D832DD22-85B6-4F35-A9F9-D537835FBBB2}" type="presParOf" srcId="{F5DEF51A-1C74-4C49-BB81-8ECF08D46EAA}" destId="{146C66CE-B5CD-4E68-A1BB-EDB3438E30DD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FD4C2A-5B53-44F8-9B2C-FF8B853AA4F9}" type="doc">
      <dgm:prSet loTypeId="urn:microsoft.com/office/officeart/2005/8/layout/equation1" loCatId="process" qsTypeId="urn:microsoft.com/office/officeart/2005/8/quickstyle/simple5" qsCatId="simple" csTypeId="urn:microsoft.com/office/officeart/2005/8/colors/accent1_2" csCatId="accent1" phldr="1"/>
      <dgm:spPr/>
    </dgm:pt>
    <dgm:pt modelId="{28AE3DF7-8C33-400D-B4B5-24C76608554D}">
      <dgm:prSet phldrT="[Текст]" custT="1"/>
      <dgm:spPr/>
      <dgm:t>
        <a:bodyPr/>
        <a:lstStyle/>
        <a:p>
          <a:r>
            <a:rPr lang="ru-RU" sz="1400" b="1" dirty="0">
              <a:latin typeface="Ubuntu" pitchFamily="34" charset="0"/>
            </a:rPr>
            <a:t>ДОХОДНОСТЬ</a:t>
          </a:r>
          <a:endParaRPr lang="ru-RU" sz="1400" dirty="0">
            <a:latin typeface="Ubuntu" pitchFamily="34" charset="0"/>
          </a:endParaRPr>
        </a:p>
      </dgm:t>
    </dgm:pt>
    <dgm:pt modelId="{3963C858-0E75-4279-9F55-15B0AAE681A9}" type="parTrans" cxnId="{0E15481E-C4A6-42A9-A26F-8EF4F3AE97BA}">
      <dgm:prSet/>
      <dgm:spPr/>
      <dgm:t>
        <a:bodyPr/>
        <a:lstStyle/>
        <a:p>
          <a:endParaRPr lang="ru-RU"/>
        </a:p>
      </dgm:t>
    </dgm:pt>
    <dgm:pt modelId="{2B631093-200C-4C29-95E0-1C0B125AF447}" type="sibTrans" cxnId="{0E15481E-C4A6-42A9-A26F-8EF4F3AE97BA}">
      <dgm:prSet/>
      <dgm:spPr/>
      <dgm:t>
        <a:bodyPr/>
        <a:lstStyle/>
        <a:p>
          <a:endParaRPr lang="ru-RU"/>
        </a:p>
      </dgm:t>
    </dgm:pt>
    <dgm:pt modelId="{3F0D66FA-143C-4FDE-8CD5-2C337C2EECDE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ru-RU" sz="1200" b="1" dirty="0"/>
        </a:p>
        <a:p>
          <a:pPr>
            <a:spcAft>
              <a:spcPts val="0"/>
            </a:spcAft>
          </a:pPr>
          <a:r>
            <a:rPr lang="ru-RU" sz="1400" b="1" dirty="0">
              <a:latin typeface="Ubuntu" pitchFamily="34" charset="0"/>
            </a:rPr>
            <a:t>НОРМА ДОХОДНОСТИ</a:t>
          </a:r>
        </a:p>
        <a:p>
          <a:pPr>
            <a:spcAft>
              <a:spcPts val="0"/>
            </a:spcAft>
          </a:pPr>
          <a:endParaRPr lang="ru-RU" sz="1000" dirty="0"/>
        </a:p>
        <a:p>
          <a:pPr>
            <a:spcAft>
              <a:spcPts val="0"/>
            </a:spcAft>
          </a:pPr>
          <a:endParaRPr lang="ru-RU" sz="1000" dirty="0"/>
        </a:p>
      </dgm:t>
    </dgm:pt>
    <dgm:pt modelId="{8D0664A5-F919-419B-A3E1-49DA51B7D686}" type="parTrans" cxnId="{779A9B4B-DD4C-436A-9890-8062605CDF93}">
      <dgm:prSet/>
      <dgm:spPr/>
      <dgm:t>
        <a:bodyPr/>
        <a:lstStyle/>
        <a:p>
          <a:endParaRPr lang="ru-RU"/>
        </a:p>
      </dgm:t>
    </dgm:pt>
    <dgm:pt modelId="{5712DB9E-4EDE-436D-96B2-D499442C7E45}" type="sibTrans" cxnId="{779A9B4B-DD4C-436A-9890-8062605CDF93}">
      <dgm:prSet/>
      <dgm:spPr/>
      <dgm:t>
        <a:bodyPr/>
        <a:lstStyle/>
        <a:p>
          <a:endParaRPr lang="ru-RU"/>
        </a:p>
      </dgm:t>
    </dgm:pt>
    <dgm:pt modelId="{44D80FD4-C4E7-486B-A6F3-2D272F15FA0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latin typeface="Ubuntu" pitchFamily="34" charset="0"/>
            </a:rPr>
            <a:t>СТРАХОВОЙ БОНУС</a:t>
          </a:r>
        </a:p>
      </dgm:t>
    </dgm:pt>
    <dgm:pt modelId="{5B67B5BC-9BF4-4C33-A7AF-3AA8815A27C6}" type="parTrans" cxnId="{33BC54FD-92C1-454C-B465-CF5C9ACECE8A}">
      <dgm:prSet/>
      <dgm:spPr/>
      <dgm:t>
        <a:bodyPr/>
        <a:lstStyle/>
        <a:p>
          <a:endParaRPr lang="ru-RU"/>
        </a:p>
      </dgm:t>
    </dgm:pt>
    <dgm:pt modelId="{41FE8758-88CA-4103-9994-5B02EB142451}" type="sibTrans" cxnId="{33BC54FD-92C1-454C-B465-CF5C9ACECE8A}">
      <dgm:prSet/>
      <dgm:spPr/>
      <dgm:t>
        <a:bodyPr/>
        <a:lstStyle/>
        <a:p>
          <a:endParaRPr lang="ru-RU"/>
        </a:p>
      </dgm:t>
    </dgm:pt>
    <dgm:pt modelId="{F7ECF9EF-8A6A-4E06-9982-BBECFAAB998E}" type="pres">
      <dgm:prSet presAssocID="{AEFD4C2A-5B53-44F8-9B2C-FF8B853AA4F9}" presName="linearFlow" presStyleCnt="0">
        <dgm:presLayoutVars>
          <dgm:dir/>
          <dgm:resizeHandles val="exact"/>
        </dgm:presLayoutVars>
      </dgm:prSet>
      <dgm:spPr/>
    </dgm:pt>
    <dgm:pt modelId="{BCF9173A-408E-4121-BF34-14E96384168C}" type="pres">
      <dgm:prSet presAssocID="{28AE3DF7-8C33-400D-B4B5-24C76608554D}" presName="node" presStyleLbl="node1" presStyleIdx="0" presStyleCnt="3" custScaleX="135113" custScaleY="86951" custLinFactX="329225" custLinFactNeighborX="400000" custLinFactNeighborY="-17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F75DA-96E2-4257-BD82-92E0A4C5C210}" type="pres">
      <dgm:prSet presAssocID="{2B631093-200C-4C29-95E0-1C0B125AF447}" presName="spacerL" presStyleCnt="0"/>
      <dgm:spPr/>
    </dgm:pt>
    <dgm:pt modelId="{55E8CBBB-4D8F-4151-B76E-C0AA6F36E1AC}" type="pres">
      <dgm:prSet presAssocID="{2B631093-200C-4C29-95E0-1C0B125AF447}" presName="sibTrans" presStyleLbl="sibTrans2D1" presStyleIdx="0" presStyleCnt="2" custScaleX="67204" custScaleY="64282" custLinFactNeighborX="-81666" custLinFactNeighborY="-26825"/>
      <dgm:spPr/>
      <dgm:t>
        <a:bodyPr/>
        <a:lstStyle/>
        <a:p>
          <a:endParaRPr lang="ru-RU"/>
        </a:p>
      </dgm:t>
    </dgm:pt>
    <dgm:pt modelId="{5D809790-E778-4A2D-9144-03A333561937}" type="pres">
      <dgm:prSet presAssocID="{2B631093-200C-4C29-95E0-1C0B125AF447}" presName="spacerR" presStyleCnt="0"/>
      <dgm:spPr/>
    </dgm:pt>
    <dgm:pt modelId="{A3109931-69C4-4C7D-A57A-92446EB4E257}" type="pres">
      <dgm:prSet presAssocID="{3F0D66FA-143C-4FDE-8CD5-2C337C2EECDE}" presName="node" presStyleLbl="node1" presStyleIdx="1" presStyleCnt="3" custScaleX="131641" custScaleY="88240" custLinFactX="-174317" custLinFactNeighborX="-200000" custLinFactNeighborY="-16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2ED6A-ACE9-475A-865D-6BC132725355}" type="pres">
      <dgm:prSet presAssocID="{5712DB9E-4EDE-436D-96B2-D499442C7E45}" presName="spacerL" presStyleCnt="0"/>
      <dgm:spPr/>
    </dgm:pt>
    <dgm:pt modelId="{274B1242-0C9C-4FB1-9D5D-FE83E9FEF0EC}" type="pres">
      <dgm:prSet presAssocID="{5712DB9E-4EDE-436D-96B2-D499442C7E45}" presName="sibTrans" presStyleLbl="sibTrans2D1" presStyleIdx="1" presStyleCnt="2" custScaleX="70136" custScaleY="64282" custLinFactX="-7595" custLinFactNeighborX="-100000" custLinFactNeighborY="-30227"/>
      <dgm:spPr/>
      <dgm:t>
        <a:bodyPr/>
        <a:lstStyle/>
        <a:p>
          <a:endParaRPr lang="ru-RU"/>
        </a:p>
      </dgm:t>
    </dgm:pt>
    <dgm:pt modelId="{D93F40ED-F53D-441C-BA1B-85423DBB0CDB}" type="pres">
      <dgm:prSet presAssocID="{5712DB9E-4EDE-436D-96B2-D499442C7E45}" presName="spacerR" presStyleCnt="0"/>
      <dgm:spPr/>
    </dgm:pt>
    <dgm:pt modelId="{50713849-8A2A-4B09-BF73-CEFCCCD650B6}" type="pres">
      <dgm:prSet presAssocID="{44D80FD4-C4E7-486B-A6F3-2D272F15FA00}" presName="node" presStyleLbl="node1" presStyleIdx="2" presStyleCnt="3" custScaleX="132657" custScaleY="86136" custLinFactX="-181912" custLinFactNeighborX="-200000" custLinFactNeighborY="-17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3D0C83-94FD-445F-AB85-E2A16F67ECE0}" type="presOf" srcId="{3F0D66FA-143C-4FDE-8CD5-2C337C2EECDE}" destId="{A3109931-69C4-4C7D-A57A-92446EB4E257}" srcOrd="0" destOrd="0" presId="urn:microsoft.com/office/officeart/2005/8/layout/equation1"/>
    <dgm:cxn modelId="{AE81D8F2-9EE7-452F-99BA-07D59D47428C}" type="presOf" srcId="{2B631093-200C-4C29-95E0-1C0B125AF447}" destId="{55E8CBBB-4D8F-4151-B76E-C0AA6F36E1AC}" srcOrd="0" destOrd="0" presId="urn:microsoft.com/office/officeart/2005/8/layout/equation1"/>
    <dgm:cxn modelId="{C9B743CB-D626-4CF7-B378-9D90770C9AD3}" type="presOf" srcId="{28AE3DF7-8C33-400D-B4B5-24C76608554D}" destId="{BCF9173A-408E-4121-BF34-14E96384168C}" srcOrd="0" destOrd="0" presId="urn:microsoft.com/office/officeart/2005/8/layout/equation1"/>
    <dgm:cxn modelId="{CFA4AF1F-BB0F-47D5-B294-B1FED1EF22D8}" type="presOf" srcId="{AEFD4C2A-5B53-44F8-9B2C-FF8B853AA4F9}" destId="{F7ECF9EF-8A6A-4E06-9982-BBECFAAB998E}" srcOrd="0" destOrd="0" presId="urn:microsoft.com/office/officeart/2005/8/layout/equation1"/>
    <dgm:cxn modelId="{BFFE7DE5-3A5F-45F3-81A9-67B446C77C6D}" type="presOf" srcId="{5712DB9E-4EDE-436D-96B2-D499442C7E45}" destId="{274B1242-0C9C-4FB1-9D5D-FE83E9FEF0EC}" srcOrd="0" destOrd="0" presId="urn:microsoft.com/office/officeart/2005/8/layout/equation1"/>
    <dgm:cxn modelId="{0E15481E-C4A6-42A9-A26F-8EF4F3AE97BA}" srcId="{AEFD4C2A-5B53-44F8-9B2C-FF8B853AA4F9}" destId="{28AE3DF7-8C33-400D-B4B5-24C76608554D}" srcOrd="0" destOrd="0" parTransId="{3963C858-0E75-4279-9F55-15B0AAE681A9}" sibTransId="{2B631093-200C-4C29-95E0-1C0B125AF447}"/>
    <dgm:cxn modelId="{4D53F84F-4CC6-422A-AFF3-87CA9713BF72}" type="presOf" srcId="{44D80FD4-C4E7-486B-A6F3-2D272F15FA00}" destId="{50713849-8A2A-4B09-BF73-CEFCCCD650B6}" srcOrd="0" destOrd="0" presId="urn:microsoft.com/office/officeart/2005/8/layout/equation1"/>
    <dgm:cxn modelId="{779A9B4B-DD4C-436A-9890-8062605CDF93}" srcId="{AEFD4C2A-5B53-44F8-9B2C-FF8B853AA4F9}" destId="{3F0D66FA-143C-4FDE-8CD5-2C337C2EECDE}" srcOrd="1" destOrd="0" parTransId="{8D0664A5-F919-419B-A3E1-49DA51B7D686}" sibTransId="{5712DB9E-4EDE-436D-96B2-D499442C7E45}"/>
    <dgm:cxn modelId="{33BC54FD-92C1-454C-B465-CF5C9ACECE8A}" srcId="{AEFD4C2A-5B53-44F8-9B2C-FF8B853AA4F9}" destId="{44D80FD4-C4E7-486B-A6F3-2D272F15FA00}" srcOrd="2" destOrd="0" parTransId="{5B67B5BC-9BF4-4C33-A7AF-3AA8815A27C6}" sibTransId="{41FE8758-88CA-4103-9994-5B02EB142451}"/>
    <dgm:cxn modelId="{337CA244-41CD-4E35-95B2-C9A40062CC06}" type="presParOf" srcId="{F7ECF9EF-8A6A-4E06-9982-BBECFAAB998E}" destId="{BCF9173A-408E-4121-BF34-14E96384168C}" srcOrd="0" destOrd="0" presId="urn:microsoft.com/office/officeart/2005/8/layout/equation1"/>
    <dgm:cxn modelId="{FF6393C9-23F6-436E-9BE2-278A5CCAC7E8}" type="presParOf" srcId="{F7ECF9EF-8A6A-4E06-9982-BBECFAAB998E}" destId="{29BF75DA-96E2-4257-BD82-92E0A4C5C210}" srcOrd="1" destOrd="0" presId="urn:microsoft.com/office/officeart/2005/8/layout/equation1"/>
    <dgm:cxn modelId="{BEEA7F65-A818-40A2-B886-8B8E31D27156}" type="presParOf" srcId="{F7ECF9EF-8A6A-4E06-9982-BBECFAAB998E}" destId="{55E8CBBB-4D8F-4151-B76E-C0AA6F36E1AC}" srcOrd="2" destOrd="0" presId="urn:microsoft.com/office/officeart/2005/8/layout/equation1"/>
    <dgm:cxn modelId="{1CF54F9D-7FAD-4ACC-8852-F096D1616C7B}" type="presParOf" srcId="{F7ECF9EF-8A6A-4E06-9982-BBECFAAB998E}" destId="{5D809790-E778-4A2D-9144-03A333561937}" srcOrd="3" destOrd="0" presId="urn:microsoft.com/office/officeart/2005/8/layout/equation1"/>
    <dgm:cxn modelId="{C1AE51B9-FD58-40D4-ABE2-E0959C5CE304}" type="presParOf" srcId="{F7ECF9EF-8A6A-4E06-9982-BBECFAAB998E}" destId="{A3109931-69C4-4C7D-A57A-92446EB4E257}" srcOrd="4" destOrd="0" presId="urn:microsoft.com/office/officeart/2005/8/layout/equation1"/>
    <dgm:cxn modelId="{C8C5CCDF-5174-4D7B-8A41-BB91DB093DEE}" type="presParOf" srcId="{F7ECF9EF-8A6A-4E06-9982-BBECFAAB998E}" destId="{3732ED6A-ACE9-475A-865D-6BC132725355}" srcOrd="5" destOrd="0" presId="urn:microsoft.com/office/officeart/2005/8/layout/equation1"/>
    <dgm:cxn modelId="{CDACAFE4-BD82-4A53-A3A7-6A49B4930150}" type="presParOf" srcId="{F7ECF9EF-8A6A-4E06-9982-BBECFAAB998E}" destId="{274B1242-0C9C-4FB1-9D5D-FE83E9FEF0EC}" srcOrd="6" destOrd="0" presId="urn:microsoft.com/office/officeart/2005/8/layout/equation1"/>
    <dgm:cxn modelId="{6C8C8EF9-3B8A-4745-944D-975E66ED8207}" type="presParOf" srcId="{F7ECF9EF-8A6A-4E06-9982-BBECFAAB998E}" destId="{D93F40ED-F53D-441C-BA1B-85423DBB0CDB}" srcOrd="7" destOrd="0" presId="urn:microsoft.com/office/officeart/2005/8/layout/equation1"/>
    <dgm:cxn modelId="{590ADFDD-762E-4E3C-A03D-1FBFACF04562}" type="presParOf" srcId="{F7ECF9EF-8A6A-4E06-9982-BBECFAAB998E}" destId="{50713849-8A2A-4B09-BF73-CEFCCCD650B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3237A0-3100-4F0D-89BE-DE6E016BC79B}" type="doc">
      <dgm:prSet loTypeId="urn:microsoft.com/office/officeart/2005/8/layout/process1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E0D3839-2D42-4211-A660-F8F9F59521E7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Ubuntu" panose="020B0504030602030204" pitchFamily="34" charset="0"/>
            </a:rPr>
            <a:t>СТРАВИТА</a:t>
          </a:r>
        </a:p>
        <a:p>
          <a:pPr algn="ctr"/>
          <a:r>
            <a:rPr lang="ru-RU" sz="1500" b="1" dirty="0" smtClean="0">
              <a:latin typeface="Ubuntu" panose="020B0504030602030204" pitchFamily="34" charset="0"/>
            </a:rPr>
            <a:t>ДОГОВОР СТРАХОВАНИЯ / ЛИЦЕВОЙ СЧЕТ</a:t>
          </a:r>
          <a:r>
            <a:rPr lang="ru-RU" sz="1200" b="1" dirty="0" smtClean="0">
              <a:latin typeface="Ubuntu" panose="020B0504030602030204" pitchFamily="34" charset="0"/>
            </a:rPr>
            <a:t>:   </a:t>
          </a:r>
        </a:p>
        <a:p>
          <a:pPr algn="ctr"/>
          <a:r>
            <a:rPr lang="ru-RU" sz="1200" dirty="0" smtClean="0">
              <a:latin typeface="Ubuntu" panose="020B0504030602030204" pitchFamily="34" charset="0"/>
            </a:rPr>
            <a:t>УЧЕТ ВЗНОСОВ, НАЧИСЛЕНИЕ ДОХОДА,          ВЫПЛАТА НАКОПИТЕЛЬНОЙ ПЕНСИИ</a:t>
          </a:r>
          <a:endParaRPr lang="ru-RU" sz="1800" b="1" dirty="0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AA0856AA-3582-472E-97FD-C794A4FA850C}" type="parTrans" cxnId="{EA895AB1-898D-4EA1-84C2-8AF7B93BB1DA}">
      <dgm:prSet/>
      <dgm:spPr/>
      <dgm:t>
        <a:bodyPr/>
        <a:lstStyle/>
        <a:p>
          <a:endParaRPr lang="ru-RU"/>
        </a:p>
      </dgm:t>
    </dgm:pt>
    <dgm:pt modelId="{463E915C-D3DE-44D0-A72D-CB0C826654D0}" type="sibTrans" cxnId="{EA895AB1-898D-4EA1-84C2-8AF7B93BB1DA}">
      <dgm:prSet/>
      <dgm:spPr/>
      <dgm:t>
        <a:bodyPr/>
        <a:lstStyle/>
        <a:p>
          <a:endParaRPr lang="ru-RU"/>
        </a:p>
      </dgm:t>
    </dgm:pt>
    <dgm:pt modelId="{93EFD248-4791-4132-B0E0-2749BBA51261}">
      <dgm:prSet phldrT="[Текст]" custT="1"/>
      <dgm:spPr/>
      <dgm:t>
        <a:bodyPr/>
        <a:lstStyle/>
        <a:p>
          <a:r>
            <a:rPr lang="ru-RU" sz="1800" b="1" dirty="0">
              <a:latin typeface="Ubuntu" panose="020B0504030602030204" pitchFamily="34" charset="0"/>
            </a:rPr>
            <a:t>РАБОТОДАТЕЛЬ</a:t>
          </a:r>
        </a:p>
      </dgm:t>
    </dgm:pt>
    <dgm:pt modelId="{B0551E28-4513-453C-9F35-08E4E29511A4}" type="parTrans" cxnId="{C1B1D97B-29B8-4DCE-9E83-B63784632DC1}">
      <dgm:prSet/>
      <dgm:spPr/>
      <dgm:t>
        <a:bodyPr/>
        <a:lstStyle/>
        <a:p>
          <a:endParaRPr lang="ru-RU"/>
        </a:p>
      </dgm:t>
    </dgm:pt>
    <dgm:pt modelId="{C9EC877B-CF8F-4893-8998-B5656C22278C}" type="sibTrans" cxnId="{C1B1D97B-29B8-4DCE-9E83-B63784632DC1}">
      <dgm:prSet/>
      <dgm:spPr/>
      <dgm:t>
        <a:bodyPr/>
        <a:lstStyle/>
        <a:p>
          <a:endParaRPr lang="ru-RU"/>
        </a:p>
      </dgm:t>
    </dgm:pt>
    <dgm:pt modelId="{D793F916-3D0F-47A8-BADF-BD2CA54842D0}">
      <dgm:prSet phldrT="[Текст]" custT="1"/>
      <dgm:spPr/>
      <dgm:t>
        <a:bodyPr/>
        <a:lstStyle/>
        <a:p>
          <a:r>
            <a:rPr lang="ru-RU" sz="1500" dirty="0" smtClean="0">
              <a:latin typeface="Ubuntu" panose="020B0504030602030204" pitchFamily="34" charset="0"/>
            </a:rPr>
            <a:t>РАСЧЕТ </a:t>
          </a:r>
          <a:r>
            <a:rPr lang="ru-RU" sz="1500" dirty="0">
              <a:latin typeface="Ubuntu" panose="020B0504030602030204" pitchFamily="34" charset="0"/>
            </a:rPr>
            <a:t>ВЗНОСОВ И </a:t>
          </a:r>
          <a:r>
            <a:rPr lang="ru-RU" sz="1500" dirty="0" smtClean="0">
              <a:latin typeface="Ubuntu" panose="020B0504030602030204" pitchFamily="34" charset="0"/>
            </a:rPr>
            <a:t>ИХ ПЕРЕЧИСЛЕНИЕ </a:t>
          </a:r>
          <a:r>
            <a:rPr lang="ru-RU" sz="1500" dirty="0">
              <a:latin typeface="Ubuntu" panose="020B0504030602030204" pitchFamily="34" charset="0"/>
            </a:rPr>
            <a:t>В СТРАВИТУ, </a:t>
          </a:r>
        </a:p>
      </dgm:t>
    </dgm:pt>
    <dgm:pt modelId="{A7FA475B-5F7C-48C3-9948-9AA481A4C7E1}" type="parTrans" cxnId="{D54DBB98-82A0-472F-AA12-DE6CAC23BCA9}">
      <dgm:prSet/>
      <dgm:spPr/>
      <dgm:t>
        <a:bodyPr/>
        <a:lstStyle/>
        <a:p>
          <a:endParaRPr lang="ru-RU"/>
        </a:p>
      </dgm:t>
    </dgm:pt>
    <dgm:pt modelId="{07D98CD0-3ED8-4CA6-A1E1-7830BA200C6B}" type="sibTrans" cxnId="{D54DBB98-82A0-472F-AA12-DE6CAC23BCA9}">
      <dgm:prSet/>
      <dgm:spPr/>
      <dgm:t>
        <a:bodyPr/>
        <a:lstStyle/>
        <a:p>
          <a:endParaRPr lang="ru-RU"/>
        </a:p>
      </dgm:t>
    </dgm:pt>
    <dgm:pt modelId="{A20E4565-0E18-414C-B1DF-1A40603E7D8A}">
      <dgm:prSet phldrT="[Текст]" custT="1"/>
      <dgm:spPr/>
      <dgm:t>
        <a:bodyPr/>
        <a:lstStyle/>
        <a:p>
          <a:r>
            <a:rPr lang="ru-RU" sz="1500" dirty="0" smtClean="0">
              <a:latin typeface="Ubuntu" panose="020B0504030602030204" pitchFamily="34" charset="0"/>
            </a:rPr>
            <a:t>ПРЕДОСТАВЛЯЕТ ЛЬГОТУ работнику </a:t>
          </a:r>
          <a:r>
            <a:rPr lang="ru-RU" sz="1500" dirty="0">
              <a:latin typeface="Ubuntu" panose="020B0504030602030204" pitchFamily="34" charset="0"/>
            </a:rPr>
            <a:t>по подоходному налогу</a:t>
          </a:r>
        </a:p>
      </dgm:t>
    </dgm:pt>
    <dgm:pt modelId="{638F966A-DCE8-4800-A77E-CB677DAA276C}" type="parTrans" cxnId="{6B099653-1EAB-4511-938E-E4B636A5D07F}">
      <dgm:prSet/>
      <dgm:spPr/>
      <dgm:t>
        <a:bodyPr/>
        <a:lstStyle/>
        <a:p>
          <a:endParaRPr lang="ru-RU"/>
        </a:p>
      </dgm:t>
    </dgm:pt>
    <dgm:pt modelId="{A5A6F978-DF02-48BF-9F62-320F72969CB5}" type="sibTrans" cxnId="{6B099653-1EAB-4511-938E-E4B636A5D07F}">
      <dgm:prSet/>
      <dgm:spPr/>
      <dgm:t>
        <a:bodyPr/>
        <a:lstStyle/>
        <a:p>
          <a:endParaRPr lang="ru-RU"/>
        </a:p>
      </dgm:t>
    </dgm:pt>
    <dgm:pt modelId="{5C77A04E-DBBA-4796-9A7A-FF2B25671BC1}" type="pres">
      <dgm:prSet presAssocID="{5A3237A0-3100-4F0D-89BE-DE6E016BC7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94B0A4-75DC-4614-9B3D-A46552E666A5}" type="pres">
      <dgm:prSet presAssocID="{4E0D3839-2D42-4211-A660-F8F9F59521E7}" presName="node" presStyleLbl="node1" presStyleIdx="0" presStyleCnt="2" custScaleX="73673" custScaleY="79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5F693-E106-4C63-BD6A-828214AC0FC6}" type="pres">
      <dgm:prSet presAssocID="{463E915C-D3DE-44D0-A72D-CB0C826654D0}" presName="sibTrans" presStyleLbl="sibTrans2D1" presStyleIdx="0" presStyleCnt="1" custAng="10800000" custScaleX="145832" custScaleY="65643" custLinFactNeighborX="-3464" custLinFactNeighborY="-900"/>
      <dgm:spPr/>
      <dgm:t>
        <a:bodyPr/>
        <a:lstStyle/>
        <a:p>
          <a:endParaRPr lang="ru-RU"/>
        </a:p>
      </dgm:t>
    </dgm:pt>
    <dgm:pt modelId="{6BAD3B14-F7F3-4F01-B817-2C49226C65C8}" type="pres">
      <dgm:prSet presAssocID="{463E915C-D3DE-44D0-A72D-CB0C826654D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3D816B2-BB16-40F8-94D1-268567C16FBE}" type="pres">
      <dgm:prSet presAssocID="{93EFD248-4791-4132-B0E0-2749BBA51261}" presName="node" presStyleLbl="node1" presStyleIdx="1" presStyleCnt="2" custScaleX="74387" custScaleY="73300" custLinFactNeighborX="-15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2BF60-15FA-42D1-9F63-32DE3D9FA280}" type="presOf" srcId="{4E0D3839-2D42-4211-A660-F8F9F59521E7}" destId="{6294B0A4-75DC-4614-9B3D-A46552E666A5}" srcOrd="0" destOrd="0" presId="urn:microsoft.com/office/officeart/2005/8/layout/process1"/>
    <dgm:cxn modelId="{EA895AB1-898D-4EA1-84C2-8AF7B93BB1DA}" srcId="{5A3237A0-3100-4F0D-89BE-DE6E016BC79B}" destId="{4E0D3839-2D42-4211-A660-F8F9F59521E7}" srcOrd="0" destOrd="0" parTransId="{AA0856AA-3582-472E-97FD-C794A4FA850C}" sibTransId="{463E915C-D3DE-44D0-A72D-CB0C826654D0}"/>
    <dgm:cxn modelId="{494B6C6C-25CE-4DB4-9F9A-B41482C1BED5}" type="presOf" srcId="{5A3237A0-3100-4F0D-89BE-DE6E016BC79B}" destId="{5C77A04E-DBBA-4796-9A7A-FF2B25671BC1}" srcOrd="0" destOrd="0" presId="urn:microsoft.com/office/officeart/2005/8/layout/process1"/>
    <dgm:cxn modelId="{087909E5-6CE7-47B6-8531-19B55E25A01C}" type="presOf" srcId="{D793F916-3D0F-47A8-BADF-BD2CA54842D0}" destId="{B3D816B2-BB16-40F8-94D1-268567C16FBE}" srcOrd="0" destOrd="1" presId="urn:microsoft.com/office/officeart/2005/8/layout/process1"/>
    <dgm:cxn modelId="{10FD56AC-662B-4757-9E5B-A09AE79BE2EE}" type="presOf" srcId="{A20E4565-0E18-414C-B1DF-1A40603E7D8A}" destId="{B3D816B2-BB16-40F8-94D1-268567C16FBE}" srcOrd="0" destOrd="2" presId="urn:microsoft.com/office/officeart/2005/8/layout/process1"/>
    <dgm:cxn modelId="{D54DBB98-82A0-472F-AA12-DE6CAC23BCA9}" srcId="{93EFD248-4791-4132-B0E0-2749BBA51261}" destId="{D793F916-3D0F-47A8-BADF-BD2CA54842D0}" srcOrd="0" destOrd="0" parTransId="{A7FA475B-5F7C-48C3-9948-9AA481A4C7E1}" sibTransId="{07D98CD0-3ED8-4CA6-A1E1-7830BA200C6B}"/>
    <dgm:cxn modelId="{E6A1C3BE-EBA6-4A59-9EA8-C69F8AC05D4D}" type="presOf" srcId="{463E915C-D3DE-44D0-A72D-CB0C826654D0}" destId="{6BAD3B14-F7F3-4F01-B817-2C49226C65C8}" srcOrd="1" destOrd="0" presId="urn:microsoft.com/office/officeart/2005/8/layout/process1"/>
    <dgm:cxn modelId="{3BEB2942-6ED3-4559-A5FE-D1DDBE919C5D}" type="presOf" srcId="{93EFD248-4791-4132-B0E0-2749BBA51261}" destId="{B3D816B2-BB16-40F8-94D1-268567C16FBE}" srcOrd="0" destOrd="0" presId="urn:microsoft.com/office/officeart/2005/8/layout/process1"/>
    <dgm:cxn modelId="{12AD9190-EFE2-4F36-AD7C-1F9350BDA97F}" type="presOf" srcId="{463E915C-D3DE-44D0-A72D-CB0C826654D0}" destId="{A055F693-E106-4C63-BD6A-828214AC0FC6}" srcOrd="0" destOrd="0" presId="urn:microsoft.com/office/officeart/2005/8/layout/process1"/>
    <dgm:cxn modelId="{C1B1D97B-29B8-4DCE-9E83-B63784632DC1}" srcId="{5A3237A0-3100-4F0D-89BE-DE6E016BC79B}" destId="{93EFD248-4791-4132-B0E0-2749BBA51261}" srcOrd="1" destOrd="0" parTransId="{B0551E28-4513-453C-9F35-08E4E29511A4}" sibTransId="{C9EC877B-CF8F-4893-8998-B5656C22278C}"/>
    <dgm:cxn modelId="{6B099653-1EAB-4511-938E-E4B636A5D07F}" srcId="{93EFD248-4791-4132-B0E0-2749BBA51261}" destId="{A20E4565-0E18-414C-B1DF-1A40603E7D8A}" srcOrd="1" destOrd="0" parTransId="{638F966A-DCE8-4800-A77E-CB677DAA276C}" sibTransId="{A5A6F978-DF02-48BF-9F62-320F72969CB5}"/>
    <dgm:cxn modelId="{9F166F68-2403-47A4-94EC-DAED2BC8062D}" type="presParOf" srcId="{5C77A04E-DBBA-4796-9A7A-FF2B25671BC1}" destId="{6294B0A4-75DC-4614-9B3D-A46552E666A5}" srcOrd="0" destOrd="0" presId="urn:microsoft.com/office/officeart/2005/8/layout/process1"/>
    <dgm:cxn modelId="{28A268BB-7C7F-4DA7-B676-2426DB368752}" type="presParOf" srcId="{5C77A04E-DBBA-4796-9A7A-FF2B25671BC1}" destId="{A055F693-E106-4C63-BD6A-828214AC0FC6}" srcOrd="1" destOrd="0" presId="urn:microsoft.com/office/officeart/2005/8/layout/process1"/>
    <dgm:cxn modelId="{DAD1CA20-496E-4AA6-858E-F149012F8716}" type="presParOf" srcId="{A055F693-E106-4C63-BD6A-828214AC0FC6}" destId="{6BAD3B14-F7F3-4F01-B817-2C49226C65C8}" srcOrd="0" destOrd="0" presId="urn:microsoft.com/office/officeart/2005/8/layout/process1"/>
    <dgm:cxn modelId="{C6DFF267-2456-44C0-97C2-DE729948141D}" type="presParOf" srcId="{5C77A04E-DBBA-4796-9A7A-FF2B25671BC1}" destId="{B3D816B2-BB16-40F8-94D1-268567C16FB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6A3564-5ACA-4414-BD4C-C3A422ABB14B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2DA887E8-C4BE-4F90-9A62-223C17AAD56A}">
      <dgm:prSet custT="1"/>
      <dgm:spPr/>
      <dgm:t>
        <a:bodyPr/>
        <a:lstStyle/>
        <a:p>
          <a:pPr algn="ctr"/>
          <a:r>
            <a:rPr lang="ru-RU" sz="1800" b="1" dirty="0">
              <a:latin typeface="Ubuntu" panose="020B0504030602030204" pitchFamily="34" charset="0"/>
            </a:rPr>
            <a:t>ФСЗН</a:t>
          </a:r>
          <a:endParaRPr lang="ru-RU" sz="1800" dirty="0">
            <a:latin typeface="Ubuntu" panose="020B0504030602030204" pitchFamily="34" charset="0"/>
          </a:endParaRPr>
        </a:p>
      </dgm:t>
    </dgm:pt>
    <dgm:pt modelId="{1DC030F6-82D7-4AAF-8EBE-15392CB21047}" type="parTrans" cxnId="{DE1FFC8B-4898-4903-B242-0F442F95FC90}">
      <dgm:prSet/>
      <dgm:spPr/>
      <dgm:t>
        <a:bodyPr/>
        <a:lstStyle/>
        <a:p>
          <a:endParaRPr lang="ru-RU"/>
        </a:p>
      </dgm:t>
    </dgm:pt>
    <dgm:pt modelId="{83E542C9-294E-46ED-9AA2-564B0563CD72}" type="sibTrans" cxnId="{DE1FFC8B-4898-4903-B242-0F442F95FC90}">
      <dgm:prSet/>
      <dgm:spPr/>
      <dgm:t>
        <a:bodyPr/>
        <a:lstStyle/>
        <a:p>
          <a:endParaRPr lang="ru-RU"/>
        </a:p>
      </dgm:t>
    </dgm:pt>
    <dgm:pt modelId="{492253AB-55E9-4264-B132-C48D64AF005E}" type="pres">
      <dgm:prSet presAssocID="{7F6A3564-5ACA-4414-BD4C-C3A422ABB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2AF7F-9411-41B7-AEB5-62F7C2BCFE65}" type="pres">
      <dgm:prSet presAssocID="{2DA887E8-C4BE-4F90-9A62-223C17AAD56A}" presName="parentText" presStyleLbl="node1" presStyleIdx="0" presStyleCnt="1" custLinFactNeighborY="3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AF7D2-46F0-424D-8267-B1B71612E015}" type="presOf" srcId="{7F6A3564-5ACA-4414-BD4C-C3A422ABB14B}" destId="{492253AB-55E9-4264-B132-C48D64AF005E}" srcOrd="0" destOrd="0" presId="urn:microsoft.com/office/officeart/2005/8/layout/vList2"/>
    <dgm:cxn modelId="{DE1FFC8B-4898-4903-B242-0F442F95FC90}" srcId="{7F6A3564-5ACA-4414-BD4C-C3A422ABB14B}" destId="{2DA887E8-C4BE-4F90-9A62-223C17AAD56A}" srcOrd="0" destOrd="0" parTransId="{1DC030F6-82D7-4AAF-8EBE-15392CB21047}" sibTransId="{83E542C9-294E-46ED-9AA2-564B0563CD72}"/>
    <dgm:cxn modelId="{27CE97FC-ADC2-453E-A998-81E9E6820232}" type="presOf" srcId="{2DA887E8-C4BE-4F90-9A62-223C17AAD56A}" destId="{4102AF7F-9411-41B7-AEB5-62F7C2BCFE65}" srcOrd="0" destOrd="0" presId="urn:microsoft.com/office/officeart/2005/8/layout/vList2"/>
    <dgm:cxn modelId="{9ED4852B-A3B2-4DA7-ADC0-8D20C534FD7E}" type="presParOf" srcId="{492253AB-55E9-4264-B132-C48D64AF005E}" destId="{4102AF7F-9411-41B7-AEB5-62F7C2BCFE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5516B7-9A94-4B7C-B04E-D5AFC16DDF6B}" type="doc">
      <dgm:prSet loTypeId="urn:microsoft.com/office/officeart/2005/8/layout/lProcess3" loCatId="process" qsTypeId="urn:microsoft.com/office/officeart/2005/8/quickstyle/simple5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62784F60-91E0-4077-89B2-90C5BC90D995}">
      <dgm:prSet/>
      <dgm:spPr/>
      <dgm:t>
        <a:bodyPr/>
        <a:lstStyle/>
        <a:p>
          <a:r>
            <a:rPr lang="ru-RU" b="1" dirty="0"/>
            <a:t>ЛЬГОТА</a:t>
          </a:r>
          <a:endParaRPr lang="ru-RU" dirty="0"/>
        </a:p>
      </dgm:t>
    </dgm:pt>
    <dgm:pt modelId="{FC13C92B-B4E5-4F3B-A2A5-213B70EBA3D1}" type="parTrans" cxnId="{1D7774BF-D1BF-4C8E-92E1-964FBFA9D7BA}">
      <dgm:prSet/>
      <dgm:spPr/>
      <dgm:t>
        <a:bodyPr/>
        <a:lstStyle/>
        <a:p>
          <a:endParaRPr lang="ru-RU"/>
        </a:p>
      </dgm:t>
    </dgm:pt>
    <dgm:pt modelId="{D8CA9617-E245-43DB-BC17-6D98D6B6B100}" type="sibTrans" cxnId="{1D7774BF-D1BF-4C8E-92E1-964FBFA9D7BA}">
      <dgm:prSet/>
      <dgm:spPr/>
      <dgm:t>
        <a:bodyPr/>
        <a:lstStyle/>
        <a:p>
          <a:endParaRPr lang="ru-RU"/>
        </a:p>
      </dgm:t>
    </dgm:pt>
    <dgm:pt modelId="{48FA3372-08FE-4FF5-A8E2-7D04D60D4532}" type="pres">
      <dgm:prSet presAssocID="{585516B7-9A94-4B7C-B04E-D5AFC16DDF6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3C437D-322C-4159-A96C-61EDC5ADE59D}" type="pres">
      <dgm:prSet presAssocID="{62784F60-91E0-4077-89B2-90C5BC90D995}" presName="horFlow" presStyleCnt="0"/>
      <dgm:spPr/>
    </dgm:pt>
    <dgm:pt modelId="{E9AEC1F1-D005-403D-9EAB-CF0405C06FED}" type="pres">
      <dgm:prSet presAssocID="{62784F60-91E0-4077-89B2-90C5BC90D995}" presName="bigChev" presStyleLbl="node1" presStyleIdx="0" presStyleCnt="1" custAng="5400000"/>
      <dgm:spPr/>
      <dgm:t>
        <a:bodyPr/>
        <a:lstStyle/>
        <a:p>
          <a:endParaRPr lang="ru-RU"/>
        </a:p>
      </dgm:t>
    </dgm:pt>
  </dgm:ptLst>
  <dgm:cxnLst>
    <dgm:cxn modelId="{A2475EE8-6821-4740-A7C3-CC3812AF9F0D}" type="presOf" srcId="{62784F60-91E0-4077-89B2-90C5BC90D995}" destId="{E9AEC1F1-D005-403D-9EAB-CF0405C06FED}" srcOrd="0" destOrd="0" presId="urn:microsoft.com/office/officeart/2005/8/layout/lProcess3"/>
    <dgm:cxn modelId="{EC2C5366-DF1A-49C3-A980-AD676EC544FC}" type="presOf" srcId="{585516B7-9A94-4B7C-B04E-D5AFC16DDF6B}" destId="{48FA3372-08FE-4FF5-A8E2-7D04D60D4532}" srcOrd="0" destOrd="0" presId="urn:microsoft.com/office/officeart/2005/8/layout/lProcess3"/>
    <dgm:cxn modelId="{1D7774BF-D1BF-4C8E-92E1-964FBFA9D7BA}" srcId="{585516B7-9A94-4B7C-B04E-D5AFC16DDF6B}" destId="{62784F60-91E0-4077-89B2-90C5BC90D995}" srcOrd="0" destOrd="0" parTransId="{FC13C92B-B4E5-4F3B-A2A5-213B70EBA3D1}" sibTransId="{D8CA9617-E245-43DB-BC17-6D98D6B6B100}"/>
    <dgm:cxn modelId="{9DCC0A0C-968F-43C2-A2A6-45962DB56BA1}" type="presParOf" srcId="{48FA3372-08FE-4FF5-A8E2-7D04D60D4532}" destId="{693C437D-322C-4159-A96C-61EDC5ADE59D}" srcOrd="0" destOrd="0" presId="urn:microsoft.com/office/officeart/2005/8/layout/lProcess3"/>
    <dgm:cxn modelId="{EBE621CF-9483-4157-8C00-FA661610CA4E}" type="presParOf" srcId="{693C437D-322C-4159-A96C-61EDC5ADE59D}" destId="{E9AEC1F1-D005-403D-9EAB-CF0405C06FE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D8095-FE4E-44A8-BCB5-CF8177373F34}">
      <dsp:nvSpPr>
        <dsp:cNvPr id="0" name=""/>
        <dsp:cNvSpPr/>
      </dsp:nvSpPr>
      <dsp:spPr>
        <a:xfrm>
          <a:off x="0" y="0"/>
          <a:ext cx="7920880" cy="1006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Страхование жизни</a:t>
          </a:r>
          <a:endParaRPr lang="ru-RU" sz="2800" kern="1200" dirty="0"/>
        </a:p>
      </dsp:txBody>
      <dsp:txXfrm>
        <a:off x="1702089" y="0"/>
        <a:ext cx="6218790" cy="1006565"/>
      </dsp:txXfrm>
    </dsp:sp>
    <dsp:sp modelId="{7CD738E6-8B34-45B4-AF47-58C2F281E8A8}">
      <dsp:nvSpPr>
        <dsp:cNvPr id="0" name=""/>
        <dsp:cNvSpPr/>
      </dsp:nvSpPr>
      <dsp:spPr>
        <a:xfrm>
          <a:off x="379840" y="31630"/>
          <a:ext cx="1060320" cy="943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30095F-B246-428A-BA9A-E87BF5EAA00A}">
      <dsp:nvSpPr>
        <dsp:cNvPr id="0" name=""/>
        <dsp:cNvSpPr/>
      </dsp:nvSpPr>
      <dsp:spPr>
        <a:xfrm>
          <a:off x="0" y="1124478"/>
          <a:ext cx="7920880" cy="117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Страхование дополнительной пенсии</a:t>
          </a:r>
          <a:endParaRPr lang="ru-RU" sz="2800" kern="1200" dirty="0"/>
        </a:p>
      </dsp:txBody>
      <dsp:txXfrm>
        <a:off x="1702089" y="1124478"/>
        <a:ext cx="6218790" cy="1179131"/>
      </dsp:txXfrm>
    </dsp:sp>
    <dsp:sp modelId="{BF15E5B8-8013-41D3-80C7-7ACF4BFF7FBC}">
      <dsp:nvSpPr>
        <dsp:cNvPr id="0" name=""/>
        <dsp:cNvSpPr/>
      </dsp:nvSpPr>
      <dsp:spPr>
        <a:xfrm>
          <a:off x="451849" y="1242391"/>
          <a:ext cx="916303" cy="943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2338F-3669-403F-B1C8-8B03ED9237F9}">
      <dsp:nvSpPr>
        <dsp:cNvPr id="0" name=""/>
        <dsp:cNvSpPr/>
      </dsp:nvSpPr>
      <dsp:spPr>
        <a:xfrm>
          <a:off x="-82978" y="0"/>
          <a:ext cx="4264248" cy="426424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ECE89-5B71-4CC6-91CB-9C52D0272AB2}">
      <dsp:nvSpPr>
        <dsp:cNvPr id="0" name=""/>
        <dsp:cNvSpPr/>
      </dsp:nvSpPr>
      <dsp:spPr>
        <a:xfrm>
          <a:off x="2049145" y="0"/>
          <a:ext cx="6292812" cy="42642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Ubuntu" panose="020B0504030602030204" pitchFamily="34" charset="0"/>
            </a:rPr>
            <a:t>ФИЗИЧЕСКОЕ ЛИЦО</a:t>
          </a:r>
          <a:endParaRPr lang="ru-RU" sz="2400" kern="1200" dirty="0"/>
        </a:p>
      </dsp:txBody>
      <dsp:txXfrm>
        <a:off x="2049145" y="0"/>
        <a:ext cx="3146406" cy="1279277"/>
      </dsp:txXfrm>
    </dsp:sp>
    <dsp:sp modelId="{3AF51D6B-EDF1-4CF2-B5E8-0495D254D9FB}">
      <dsp:nvSpPr>
        <dsp:cNvPr id="0" name=""/>
        <dsp:cNvSpPr/>
      </dsp:nvSpPr>
      <dsp:spPr>
        <a:xfrm>
          <a:off x="663266" y="1279277"/>
          <a:ext cx="2771758" cy="2771758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807F3-826C-4335-8B61-85709561EBC6}">
      <dsp:nvSpPr>
        <dsp:cNvPr id="0" name=""/>
        <dsp:cNvSpPr/>
      </dsp:nvSpPr>
      <dsp:spPr>
        <a:xfrm>
          <a:off x="2049145" y="1279277"/>
          <a:ext cx="6292812" cy="2771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Ubuntu" panose="020B0504030602030204" pitchFamily="34" charset="0"/>
            </a:rPr>
            <a:t>РАБОТОДАТЕЛЬ</a:t>
          </a:r>
          <a:endParaRPr lang="ru-RU" sz="2400" kern="1200" dirty="0"/>
        </a:p>
      </dsp:txBody>
      <dsp:txXfrm>
        <a:off x="2049145" y="1279277"/>
        <a:ext cx="3146406" cy="1279272"/>
      </dsp:txXfrm>
    </dsp:sp>
    <dsp:sp modelId="{D865EFA4-CE42-4A41-91A6-CA17CCE63AB9}">
      <dsp:nvSpPr>
        <dsp:cNvPr id="0" name=""/>
        <dsp:cNvSpPr/>
      </dsp:nvSpPr>
      <dsp:spPr>
        <a:xfrm>
          <a:off x="1409508" y="2558550"/>
          <a:ext cx="1279273" cy="1279273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4264D-F757-4D9E-81A8-91F9B4AA0F52}">
      <dsp:nvSpPr>
        <dsp:cNvPr id="0" name=""/>
        <dsp:cNvSpPr/>
      </dsp:nvSpPr>
      <dsp:spPr>
        <a:xfrm>
          <a:off x="2049145" y="2558550"/>
          <a:ext cx="6292812" cy="12792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Ubuntu" panose="020B0504030602030204" pitchFamily="34" charset="0"/>
            </a:rPr>
            <a:t>СТРАВИТА</a:t>
          </a:r>
          <a:endParaRPr lang="ru-RU" sz="2400" kern="1200" dirty="0"/>
        </a:p>
      </dsp:txBody>
      <dsp:txXfrm>
        <a:off x="2049145" y="2558550"/>
        <a:ext cx="3146406" cy="1279273"/>
      </dsp:txXfrm>
    </dsp:sp>
    <dsp:sp modelId="{5CF55584-FBCE-48EF-B3A3-5E22BA8C2A2C}">
      <dsp:nvSpPr>
        <dsp:cNvPr id="0" name=""/>
        <dsp:cNvSpPr/>
      </dsp:nvSpPr>
      <dsp:spPr>
        <a:xfrm>
          <a:off x="5029594" y="0"/>
          <a:ext cx="3478320" cy="12792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СТРАХОВАТЕЛЬ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РАБОТАЮЩИЕ ГРАЖДАНЕ</a:t>
          </a: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, ЗА КОТОРЫХ УПЛАЧИВАЮТСЯ ОБЯЗАТЕЛЬНЫЕ ВЗНОСЫ НА ПЕНСИОННОЕ СТРАХОВАНИЕ</a:t>
          </a:r>
          <a:endParaRPr lang="ru-RU" sz="13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ВОЗРАСТ – ДО </a:t>
          </a: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60 ЛЕТ </a:t>
          </a: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(МУЖЧИНЫ)/  </a:t>
          </a:r>
          <a:r>
            <a:rPr lang="ru-RU" sz="1300" b="1" kern="1200" dirty="0" smtClean="0">
              <a:solidFill>
                <a:schemeClr val="tx2">
                  <a:lumMod val="75000"/>
                </a:schemeClr>
              </a:solidFill>
            </a:rPr>
            <a:t>55 ЛЕТ </a:t>
          </a: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(ЖЕНЩИНЫ)  </a:t>
          </a:r>
          <a:endParaRPr lang="ru-RU" sz="1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029594" y="0"/>
        <a:ext cx="3478320" cy="1279277"/>
      </dsp:txXfrm>
    </dsp:sp>
    <dsp:sp modelId="{D8C46C17-B335-4AF1-AE1F-24ABCF6D0837}">
      <dsp:nvSpPr>
        <dsp:cNvPr id="0" name=""/>
        <dsp:cNvSpPr/>
      </dsp:nvSpPr>
      <dsp:spPr>
        <a:xfrm>
          <a:off x="5195551" y="1279277"/>
          <a:ext cx="3146406" cy="12792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ПЛАТЕЛЬЩИК СТРАХОВЫХ ВЗНОСОВ</a:t>
          </a:r>
          <a:endParaRPr lang="ru-RU" sz="1300" kern="1200" dirty="0"/>
        </a:p>
      </dsp:txBody>
      <dsp:txXfrm>
        <a:off x="5195551" y="1279277"/>
        <a:ext cx="3146406" cy="1279272"/>
      </dsp:txXfrm>
    </dsp:sp>
    <dsp:sp modelId="{9A3E7D40-C68A-428E-A576-E352E478F19C}">
      <dsp:nvSpPr>
        <dsp:cNvPr id="0" name=""/>
        <dsp:cNvSpPr/>
      </dsp:nvSpPr>
      <dsp:spPr>
        <a:xfrm>
          <a:off x="5195551" y="2558550"/>
          <a:ext cx="3146406" cy="12792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СТРАХОВЩИК ПО ДОГОВОРУ СТРАХОВАНИЯ</a:t>
          </a:r>
          <a:endParaRPr lang="ru-RU" sz="1300" kern="1200" dirty="0"/>
        </a:p>
      </dsp:txBody>
      <dsp:txXfrm>
        <a:off x="5195551" y="2558550"/>
        <a:ext cx="3146406" cy="1279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CCBD6-2DDA-4E6A-8706-DB26FEDD9D65}">
      <dsp:nvSpPr>
        <dsp:cNvPr id="0" name=""/>
        <dsp:cNvSpPr/>
      </dsp:nvSpPr>
      <dsp:spPr>
        <a:xfrm>
          <a:off x="0" y="86893"/>
          <a:ext cx="792088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Физические лица</a:t>
          </a:r>
          <a:endParaRPr lang="ru-RU" sz="2300" kern="1200" dirty="0"/>
        </a:p>
      </dsp:txBody>
      <dsp:txXfrm>
        <a:off x="0" y="86893"/>
        <a:ext cx="7920880" cy="662400"/>
      </dsp:txXfrm>
    </dsp:sp>
    <dsp:sp modelId="{BD2F1F77-58BC-4A68-9A0B-3B071AF57B4B}">
      <dsp:nvSpPr>
        <dsp:cNvPr id="0" name=""/>
        <dsp:cNvSpPr/>
      </dsp:nvSpPr>
      <dsp:spPr>
        <a:xfrm>
          <a:off x="0" y="749294"/>
          <a:ext cx="7920880" cy="3788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ИП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/>
            <a:t>самозанятые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лица, которым до достижения пенсионного возраста остается менее 3-х лет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инвалиды </a:t>
          </a:r>
          <a:r>
            <a:rPr lang="en-US" sz="2300" kern="1200" dirty="0" smtClean="0"/>
            <a:t>I</a:t>
          </a:r>
          <a:r>
            <a:rPr lang="ru-RU" sz="2300" kern="1200" dirty="0" smtClean="0"/>
            <a:t> </a:t>
          </a:r>
          <a:r>
            <a:rPr lang="en-US" sz="2300" kern="1200" dirty="0" smtClean="0"/>
            <a:t>/II</a:t>
          </a:r>
          <a:r>
            <a:rPr lang="ru-RU" sz="2300" kern="1200" dirty="0" smtClean="0"/>
            <a:t> группы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иные категории граждан, в отношении которых не уплачиваются обязательные взносы на пенсионное страхование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работодатели которых находятся в процессе ликвидации / экономической несостоятельности (банкротства)</a:t>
          </a:r>
        </a:p>
      </dsp:txBody>
      <dsp:txXfrm>
        <a:off x="0" y="749294"/>
        <a:ext cx="7920880" cy="3788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1063" cy="497447"/>
          </a:xfrm>
          <a:prstGeom prst="rect">
            <a:avLst/>
          </a:prstGeom>
        </p:spPr>
        <p:txBody>
          <a:bodyPr vert="horz" lIns="92236" tIns="46117" rIns="92236" bIns="461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122" y="1"/>
            <a:ext cx="2951062" cy="497447"/>
          </a:xfrm>
          <a:prstGeom prst="rect">
            <a:avLst/>
          </a:prstGeom>
        </p:spPr>
        <p:txBody>
          <a:bodyPr vert="horz" lIns="92236" tIns="46117" rIns="92236" bIns="46117" rtlCol="0"/>
          <a:lstStyle>
            <a:lvl1pPr algn="r">
              <a:defRPr sz="1200"/>
            </a:lvl1pPr>
          </a:lstStyle>
          <a:p>
            <a:fld id="{4E554284-6695-41C5-BF96-F8E762941EB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7" rIns="92236" bIns="461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399" y="4721740"/>
            <a:ext cx="5447993" cy="4473816"/>
          </a:xfrm>
          <a:prstGeom prst="rect">
            <a:avLst/>
          </a:prstGeom>
        </p:spPr>
        <p:txBody>
          <a:bodyPr vert="horz" lIns="92236" tIns="46117" rIns="92236" bIns="461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1879"/>
            <a:ext cx="2951063" cy="497446"/>
          </a:xfrm>
          <a:prstGeom prst="rect">
            <a:avLst/>
          </a:prstGeom>
        </p:spPr>
        <p:txBody>
          <a:bodyPr vert="horz" lIns="92236" tIns="46117" rIns="92236" bIns="461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122" y="9441879"/>
            <a:ext cx="2951062" cy="497446"/>
          </a:xfrm>
          <a:prstGeom prst="rect">
            <a:avLst/>
          </a:prstGeom>
        </p:spPr>
        <p:txBody>
          <a:bodyPr vert="horz" lIns="92236" tIns="46117" rIns="92236" bIns="46117" rtlCol="0" anchor="b"/>
          <a:lstStyle>
            <a:lvl1pPr algn="r">
              <a:defRPr sz="1200"/>
            </a:lvl1pPr>
          </a:lstStyle>
          <a:p>
            <a:fld id="{56B8485C-2595-4B12-8AEB-FBACF4312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4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2572-1C43-485B-BD0A-04A37023770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2572-1C43-485B-BD0A-04A37023770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2572-1C43-485B-BD0A-04A37023770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2572-1C43-485B-BD0A-04A37023770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39370" indent="54038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485C-2595-4B12-8AEB-FBACF43126B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2610-ABC9-4718-8C68-6B4490003982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255DF-58A0-47BC-A4CD-02DE55CB6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18" Type="http://schemas.openxmlformats.org/officeDocument/2006/relationships/diagramColors" Target="../diagrams/colors9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1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7.xml"/><Relationship Id="rId16" Type="http://schemas.openxmlformats.org/officeDocument/2006/relationships/diagramLayout" Target="../diagrams/layout9.xml"/><Relationship Id="rId1" Type="http://schemas.openxmlformats.org/officeDocument/2006/relationships/tags" Target="../tags/tag3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5" Type="http://schemas.openxmlformats.org/officeDocument/2006/relationships/diagramData" Target="../diagrams/data9.xml"/><Relationship Id="rId10" Type="http://schemas.openxmlformats.org/officeDocument/2006/relationships/diagramData" Target="../diagrams/data8.xml"/><Relationship Id="rId19" Type="http://schemas.microsoft.com/office/2007/relationships/diagramDrawing" Target="../diagrams/drawing9.xml"/><Relationship Id="rId4" Type="http://schemas.openxmlformats.org/officeDocument/2006/relationships/image" Target="../media/image2.jpe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Colors" Target="../diagrams/colors11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10.xml"/><Relationship Id="rId12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Layout" Target="../diagrams/layout10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0.xml"/><Relationship Id="rId10" Type="http://schemas.openxmlformats.org/officeDocument/2006/relationships/diagramData" Target="../diagrams/data11.xml"/><Relationship Id="rId4" Type="http://schemas.openxmlformats.org/officeDocument/2006/relationships/image" Target="../media/image2.jpeg"/><Relationship Id="rId9" Type="http://schemas.microsoft.com/office/2007/relationships/diagramDrawing" Target="../diagrams/drawing10.xml"/><Relationship Id="rId14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.jpeg"/><Relationship Id="rId9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f.gov.by/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ravita.by/" TargetMode="External"/><Relationship Id="rId4" Type="http://schemas.openxmlformats.org/officeDocument/2006/relationships/hyperlink" Target="https://www.mintrud.gov.by/r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levikova\Desktop\Презентация\Слайд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6117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4437112"/>
            <a:ext cx="6912768" cy="2118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Ubuntu" panose="020B0504030602030204" pitchFamily="34" charset="0"/>
              </a:rPr>
              <a:t>О добровольном </a:t>
            </a:r>
          </a:p>
          <a:p>
            <a:r>
              <a:rPr lang="ru-RU" sz="3600" b="1" dirty="0">
                <a:solidFill>
                  <a:schemeClr val="bg1"/>
                </a:solidFill>
                <a:latin typeface="Ubuntu" panose="020B0504030602030204" pitchFamily="34" charset="0"/>
              </a:rPr>
              <a:t>страховании дополнительной накопительной пенсии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8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4543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ДОХОДНОСТЬ ПО ДОГОВОРУ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 СТРАХОВАНИЯ  ДОПОЛНИТЕЛЬНОЙ  НАКОПИТЕЛЬНОЙ  ПЕНСИИ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11785737"/>
              </p:ext>
            </p:extLst>
          </p:nvPr>
        </p:nvGraphicFramePr>
        <p:xfrm>
          <a:off x="611560" y="2060848"/>
          <a:ext cx="806489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4221088"/>
            <a:ext cx="7920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Ubuntu" panose="020B0504030602030204" pitchFamily="34" charset="0"/>
              </a:rPr>
              <a:t>Норма </a:t>
            </a:r>
            <a:r>
              <a:rPr lang="ru-RU" sz="2000" dirty="0" smtClean="0">
                <a:latin typeface="Ubuntu" panose="020B0504030602030204" pitchFamily="34" charset="0"/>
              </a:rPr>
              <a:t>доходности - СТАВКА </a:t>
            </a:r>
            <a:r>
              <a:rPr lang="ru-RU" sz="2000" dirty="0">
                <a:latin typeface="Ubuntu" panose="020B0504030602030204" pitchFamily="34" charset="0"/>
              </a:rPr>
              <a:t>РЕФИНАНСИРОВАНИЯ НБ </a:t>
            </a:r>
            <a:r>
              <a:rPr lang="ru-RU" sz="2000" dirty="0" smtClean="0">
                <a:latin typeface="Ubuntu" panose="020B0504030602030204" pitchFamily="34" charset="0"/>
              </a:rPr>
              <a:t>РБ</a:t>
            </a:r>
            <a:endParaRPr lang="ru-RU" sz="2000" dirty="0">
              <a:latin typeface="Ubuntu" panose="020B0504030602030204" pitchFamily="34" charset="0"/>
            </a:endParaRPr>
          </a:p>
          <a:p>
            <a:endParaRPr lang="ru-RU" sz="1400" dirty="0">
              <a:latin typeface="Ubuntu" panose="020B0504030602030204" pitchFamily="34" charset="0"/>
            </a:endParaRPr>
          </a:p>
          <a:p>
            <a:r>
              <a:rPr lang="ru-RU" sz="2000" dirty="0">
                <a:latin typeface="Ubuntu" panose="020B0504030602030204" pitchFamily="34" charset="0"/>
              </a:rPr>
              <a:t>Страховой </a:t>
            </a:r>
            <a:r>
              <a:rPr lang="ru-RU" sz="2000" dirty="0" smtClean="0">
                <a:latin typeface="Ubuntu" panose="020B0504030602030204" pitchFamily="34" charset="0"/>
              </a:rPr>
              <a:t>бонус - дополнительный доход, полученный «</a:t>
            </a:r>
            <a:r>
              <a:rPr lang="ru-RU" sz="2000" dirty="0" err="1" smtClean="0">
                <a:latin typeface="Ubuntu" panose="020B0504030602030204" pitchFamily="34" charset="0"/>
              </a:rPr>
              <a:t>Стравитой</a:t>
            </a:r>
            <a:r>
              <a:rPr lang="ru-RU" sz="2000" dirty="0" smtClean="0">
                <a:latin typeface="Ubuntu" panose="020B0504030602030204" pitchFamily="34" charset="0"/>
              </a:rPr>
              <a:t>» </a:t>
            </a:r>
            <a:r>
              <a:rPr lang="ru-RU" sz="2000" dirty="0">
                <a:latin typeface="Ubuntu" panose="020B0504030602030204" pitchFamily="34" charset="0"/>
              </a:rPr>
              <a:t>от инвестирования  </a:t>
            </a:r>
            <a:r>
              <a:rPr lang="ru-RU" sz="2000" dirty="0" smtClean="0">
                <a:latin typeface="Ubuntu" panose="020B0504030602030204" pitchFamily="34" charset="0"/>
              </a:rPr>
              <a:t>средств, и направленный на лицевые счета страхователей</a:t>
            </a:r>
            <a:endParaRPr lang="ru-RU" sz="2000" dirty="0">
              <a:latin typeface="Ubuntu" panose="020B0504030602030204" pitchFamily="34" charset="0"/>
            </a:endParaRPr>
          </a:p>
          <a:p>
            <a:endParaRPr lang="en-US" dirty="0">
              <a:latin typeface="Ubuntu" panose="020B0504030602030204" pitchFamily="34" charset="0"/>
            </a:endParaRPr>
          </a:p>
          <a:p>
            <a:r>
              <a:rPr lang="en-US" dirty="0">
                <a:latin typeface="Ubuntu" panose="020B0504030602030204" pitchFamily="34" charset="0"/>
              </a:rPr>
              <a:t>		</a:t>
            </a:r>
            <a:endParaRPr lang="ru-RU" dirty="0">
              <a:latin typeface="Ubuntu" panose="020B05040306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7140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КАК РАБОТАЕТ МЕХАНИЗМ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250258015"/>
              </p:ext>
            </p:extLst>
          </p:nvPr>
        </p:nvGraphicFramePr>
        <p:xfrm>
          <a:off x="1259632" y="3356992"/>
          <a:ext cx="770485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6" name="Прямая со стрелкой 25"/>
          <p:cNvCxnSpPr/>
          <p:nvPr/>
        </p:nvCxnSpPr>
        <p:spPr>
          <a:xfrm flipH="1">
            <a:off x="2843808" y="4653136"/>
            <a:ext cx="540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cxnSpLocks/>
          </p:cNvCxnSpPr>
          <p:nvPr/>
        </p:nvCxnSpPr>
        <p:spPr>
          <a:xfrm>
            <a:off x="2771800" y="3068960"/>
            <a:ext cx="352839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300192" y="3068960"/>
            <a:ext cx="13692" cy="774948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95936" y="3140968"/>
            <a:ext cx="2165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Ubuntu" panose="020B0504030602030204" pitchFamily="34" charset="0"/>
              </a:rPr>
              <a:t>заявление , копия договора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D79DC623-DFC5-4F9A-AC69-A0F42DBD5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802983"/>
              </p:ext>
            </p:extLst>
          </p:nvPr>
        </p:nvGraphicFramePr>
        <p:xfrm>
          <a:off x="6300192" y="2132856"/>
          <a:ext cx="2016224" cy="72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1C601FA1-BCC2-4E30-B47C-154D91763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989561"/>
              </p:ext>
            </p:extLst>
          </p:nvPr>
        </p:nvGraphicFramePr>
        <p:xfrm>
          <a:off x="6804248" y="3068960"/>
          <a:ext cx="1008113" cy="864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2" name="Группа 4">
            <a:extLst>
              <a:ext uri="{FF2B5EF4-FFF2-40B4-BE49-F238E27FC236}">
                <a16:creationId xmlns="" xmlns:a16="http://schemas.microsoft.com/office/drawing/2014/main" id="{247C1760-7823-47FA-B2A5-A349BAF22227}"/>
              </a:ext>
            </a:extLst>
          </p:cNvPr>
          <p:cNvGrpSpPr/>
          <p:nvPr/>
        </p:nvGrpSpPr>
        <p:grpSpPr>
          <a:xfrm rot="5709684">
            <a:off x="2736835" y="1451152"/>
            <a:ext cx="1074574" cy="2357693"/>
            <a:chOff x="1242721" y="737433"/>
            <a:chExt cx="2687440" cy="2943514"/>
          </a:xfrm>
        </p:grpSpPr>
        <p:sp>
          <p:nvSpPr>
            <p:cNvPr id="7" name="Shape 6">
              <a:extLst>
                <a:ext uri="{FF2B5EF4-FFF2-40B4-BE49-F238E27FC236}">
                  <a16:creationId xmlns="" xmlns:a16="http://schemas.microsoft.com/office/drawing/2014/main" id="{47E82552-A9F4-4A8B-A143-549C73EAA57F}"/>
                </a:ext>
              </a:extLst>
            </p:cNvPr>
            <p:cNvSpPr/>
            <p:nvPr/>
          </p:nvSpPr>
          <p:spPr>
            <a:xfrm rot="18761063" flipH="1">
              <a:off x="1114684" y="865470"/>
              <a:ext cx="2943514" cy="2687440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rgbClr val="005AA5"/>
            </a:solidFill>
            <a:scene3d>
              <a:camera prst="perspectiveLef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CE90BD07-A7ED-4EC6-9EEC-25E8209AA682}"/>
                </a:ext>
              </a:extLst>
            </p:cNvPr>
            <p:cNvSpPr/>
            <p:nvPr/>
          </p:nvSpPr>
          <p:spPr>
            <a:xfrm>
              <a:off x="1318386" y="980728"/>
              <a:ext cx="613024" cy="240992"/>
            </a:xfrm>
            <a:custGeom>
              <a:avLst/>
              <a:gdLst>
                <a:gd name="connsiteX0" fmla="*/ 0 w 613024"/>
                <a:gd name="connsiteY0" fmla="*/ 0 h 240992"/>
                <a:gd name="connsiteX1" fmla="*/ 613024 w 613024"/>
                <a:gd name="connsiteY1" fmla="*/ 0 h 240992"/>
                <a:gd name="connsiteX2" fmla="*/ 613024 w 613024"/>
                <a:gd name="connsiteY2" fmla="*/ 240992 h 240992"/>
                <a:gd name="connsiteX3" fmla="*/ 0 w 613024"/>
                <a:gd name="connsiteY3" fmla="*/ 240992 h 240992"/>
                <a:gd name="connsiteX4" fmla="*/ 0 w 613024"/>
                <a:gd name="connsiteY4" fmla="*/ 0 h 2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024" h="240992">
                  <a:moveTo>
                    <a:pt x="0" y="0"/>
                  </a:moveTo>
                  <a:lnTo>
                    <a:pt x="613024" y="0"/>
                  </a:lnTo>
                  <a:lnTo>
                    <a:pt x="613024" y="240992"/>
                  </a:lnTo>
                  <a:lnTo>
                    <a:pt x="0" y="2409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 rot="3392766">
            <a:off x="3013766" y="1946393"/>
            <a:ext cx="2071321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CA43A"/>
                </a:solidFill>
              </a:rPr>
              <a:t>ДОПОЛНИТЕЛЬНАЯ </a:t>
            </a:r>
          </a:p>
          <a:p>
            <a:pPr algn="ctr"/>
            <a:r>
              <a:rPr lang="ru-RU" sz="1600" b="1" dirty="0">
                <a:solidFill>
                  <a:srgbClr val="2CA43A"/>
                </a:solidFill>
              </a:rPr>
              <a:t>НАКОПИТЕЛЬНАЯ ПЕНСИЯ</a:t>
            </a:r>
          </a:p>
        </p:txBody>
      </p:sp>
      <p:grpSp>
        <p:nvGrpSpPr>
          <p:cNvPr id="5" name="Группа 15"/>
          <p:cNvGrpSpPr/>
          <p:nvPr/>
        </p:nvGrpSpPr>
        <p:grpSpPr>
          <a:xfrm>
            <a:off x="323528" y="980728"/>
            <a:ext cx="2376263" cy="2304256"/>
            <a:chOff x="33805" y="428461"/>
            <a:chExt cx="2269939" cy="238343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3805" y="428461"/>
              <a:ext cx="2269939" cy="23834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05813" y="577426"/>
              <a:ext cx="2160240" cy="1872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bg2">
                      <a:lumMod val="75000"/>
                    </a:schemeClr>
                  </a:solidFill>
                  <a:latin typeface="Ubuntu" panose="020B0504030602030204" pitchFamily="34" charset="0"/>
                </a:rPr>
                <a:t>ГРАЖДАНИН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Ubuntu" panose="020B0504030602030204" pitchFamily="34" charset="0"/>
                </a:rPr>
                <a:t>ЗАЯВЛЕНИЕ</a:t>
              </a:r>
              <a:r>
                <a:rPr lang="ru-RU" sz="1500" b="1" kern="1200" dirty="0">
                  <a:latin typeface="Ubuntu" panose="020B0504030602030204" pitchFamily="34" charset="0"/>
                </a:rPr>
                <a:t/>
              </a:r>
              <a:br>
                <a:rPr lang="ru-RU" sz="1500" b="1" kern="1200" dirty="0">
                  <a:latin typeface="Ubuntu" panose="020B0504030602030204" pitchFamily="34" charset="0"/>
                </a:rPr>
              </a:br>
              <a:r>
                <a:rPr lang="ru-RU" sz="1200" kern="1200" dirty="0">
                  <a:latin typeface="Ubuntu" panose="020B0504030602030204" pitchFamily="34" charset="0"/>
                </a:rPr>
                <a:t>ТАРИФ </a:t>
              </a:r>
              <a:r>
                <a:rPr lang="ru-RU" sz="1200" kern="1200" dirty="0" smtClean="0">
                  <a:latin typeface="Ubuntu" panose="020B0504030602030204" pitchFamily="34" charset="0"/>
                </a:rPr>
                <a:t>1% </a:t>
              </a:r>
              <a:r>
                <a:rPr lang="ru-RU" sz="1200" kern="1200" dirty="0">
                  <a:latin typeface="Ubuntu" panose="020B0504030602030204" pitchFamily="34" charset="0"/>
                </a:rPr>
                <a:t>-10%, </a:t>
              </a:r>
              <a:r>
                <a:rPr lang="ru-RU" sz="1200" kern="1200" dirty="0" smtClean="0">
                  <a:latin typeface="Ubuntu" panose="020B0504030602030204" pitchFamily="34" charset="0"/>
                </a:rPr>
                <a:t>ИНФОРМАЦИЯ О РАБОТОДАТЕЛЕ,  </a:t>
              </a:r>
              <a:r>
                <a:rPr lang="ru-RU" sz="1200" kern="1200" dirty="0">
                  <a:latin typeface="Ubuntu" panose="020B0504030602030204" pitchFamily="34" charset="0"/>
                </a:rPr>
                <a:t>СРОК ПОЛУЧЕНИЯ ПЕНСИИ: 5/10 </a:t>
              </a:r>
              <a:r>
                <a:rPr lang="ru-RU" sz="1200" kern="1200" dirty="0" smtClean="0">
                  <a:latin typeface="Ubuntu" panose="020B0504030602030204" pitchFamily="34" charset="0"/>
                </a:rPr>
                <a:t>ЛЕТ, СПОСОБ ВЗАИМОДЕЙСТВИЯ СО СТРАВИТОЙ </a:t>
              </a:r>
              <a:endParaRPr lang="ru-RU" sz="1200" kern="1200" dirty="0">
                <a:latin typeface="Ubuntu" panose="020B0504030602030204" pitchFamily="34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 rot="5400000">
            <a:off x="1509196" y="3348516"/>
            <a:ext cx="646882" cy="578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7140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КАК </a:t>
            </a:r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ОФОРМИТЬ ДОГОВОР</a:t>
            </a:r>
            <a:endParaRPr lang="ru-RU" b="1" dirty="0">
              <a:solidFill>
                <a:srgbClr val="005AA5"/>
              </a:solidFill>
              <a:latin typeface="Ubuntu" pitchFamily="34" charset="0"/>
            </a:endParaRP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D79DC623-DFC5-4F9A-AC69-A0F42DBD5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802983"/>
              </p:ext>
            </p:extLst>
          </p:nvPr>
        </p:nvGraphicFramePr>
        <p:xfrm>
          <a:off x="6516216" y="1171393"/>
          <a:ext cx="2016224" cy="72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395536" y="1124744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43608" y="1340768"/>
            <a:ext cx="293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https://newclient.stravita.by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2492896"/>
            <a:ext cx="293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https://stravita.by/contacts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7524" y="186367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ДОГОВОР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pic>
        <p:nvPicPr>
          <p:cNvPr id="8" name="Picture 2" descr="Застрахованному лицу | Фонд социальной защиты населения Министерства труда  и социальной защиты Республики Белару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9355"/>
            <a:ext cx="2016224" cy="11268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1268761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Ubuntu" panose="020B0504030602030204" pitchFamily="34" charset="0"/>
              </a:rPr>
              <a:t>Основные условия договора страхования</a:t>
            </a:r>
            <a:r>
              <a:rPr lang="ru-RU" b="1" dirty="0">
                <a:latin typeface="Ubuntu" panose="020B0504030602030204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>
                <a:latin typeface="Ubuntu" panose="020B0504030602030204" pitchFamily="34" charset="0"/>
              </a:rPr>
              <a:t>тариф по </a:t>
            </a:r>
            <a:r>
              <a:rPr lang="ru-RU" cap="small" spc="40" dirty="0" smtClean="0">
                <a:latin typeface="Ubuntu" panose="020B0504030602030204" pitchFamily="34" charset="0"/>
              </a:rPr>
              <a:t>договору.</a:t>
            </a:r>
          </a:p>
          <a:p>
            <a:pPr marL="285750" indent="-285750"/>
            <a:r>
              <a:rPr lang="ru-RU" sz="1600" i="1" cap="small" spc="40" dirty="0" smtClean="0">
                <a:latin typeface="Ubuntu" panose="020B0504030602030204" pitchFamily="34" charset="0"/>
              </a:rPr>
              <a:t>Страхователь вправе 1 раз в год изменить тариф</a:t>
            </a:r>
            <a:r>
              <a:rPr lang="ru-RU" sz="1600" cap="small" spc="40" dirty="0">
                <a:latin typeface="Ubuntu" panose="020B0504030602030204" pitchFamily="34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>
                <a:latin typeface="Ubuntu" panose="020B0504030602030204" pitchFamily="34" charset="0"/>
              </a:rPr>
              <a:t>срок выплаты дополнительной </a:t>
            </a:r>
            <a:r>
              <a:rPr lang="ru-RU" cap="small" spc="40" dirty="0" smtClean="0">
                <a:latin typeface="Ubuntu" panose="020B0504030602030204" pitchFamily="34" charset="0"/>
              </a:rPr>
              <a:t>пенсии </a:t>
            </a:r>
            <a:endParaRPr lang="ru-RU" cap="small" spc="40" dirty="0"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>
                <a:latin typeface="Ubuntu" panose="020B0504030602030204" pitchFamily="34" charset="0"/>
              </a:rPr>
              <a:t>срок страхования – 1 число месяца, следующего за месяцем уплаты первого страхового </a:t>
            </a:r>
            <a:r>
              <a:rPr lang="ru-RU" cap="small" spc="40" dirty="0" smtClean="0">
                <a:latin typeface="Ubuntu" panose="020B0504030602030204" pitchFamily="34" charset="0"/>
              </a:rPr>
              <a:t>взноса</a:t>
            </a:r>
            <a:endParaRPr lang="ru-RU" spc="40" dirty="0"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>
                <a:latin typeface="Ubuntu" panose="020B0504030602030204" pitchFamily="34" charset="0"/>
              </a:rPr>
              <a:t>договор вступает в силу с даты его </a:t>
            </a:r>
            <a:r>
              <a:rPr lang="ru-RU" cap="small" spc="40" dirty="0" smtClean="0">
                <a:latin typeface="Ubuntu" panose="020B0504030602030204" pitchFamily="34" charset="0"/>
              </a:rPr>
              <a:t>заключения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cap="small" spc="40" dirty="0" smtClean="0">
                <a:latin typeface="Ubuntu" panose="020B0504030602030204" pitchFamily="34" charset="0"/>
              </a:rPr>
              <a:t>способ информационного взаимодействия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789040"/>
            <a:ext cx="8640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Ubuntu" panose="020B0504030602030204" pitchFamily="34" charset="0"/>
              </a:rPr>
              <a:t>СТРАХОВАЯ СУММА  </a:t>
            </a:r>
            <a:r>
              <a:rPr lang="ru-RU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сумма</a:t>
            </a:r>
            <a:r>
              <a:rPr lang="ru-RU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 накопленной пенсии) – </a:t>
            </a:r>
            <a:r>
              <a:rPr lang="ru-RU" dirty="0" smtClean="0"/>
              <a:t>расчетная величина.</a:t>
            </a:r>
          </a:p>
          <a:p>
            <a:pPr algn="just"/>
            <a:r>
              <a:rPr lang="ru-RU" sz="1600" dirty="0" smtClean="0"/>
              <a:t>Страховщик  рассчитывает страховую сумму исходя из фактически уплаченных страховых взносов (за вычетом расходов на ведение дела), нормы доходности и величины начисленной дополнительной доходности (страхового бонуса) на последнюю дату каждого месяца в течение срока страхования </a:t>
            </a:r>
            <a:endParaRPr lang="ru-RU" sz="1600" b="1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endParaRPr lang="ru-RU" sz="1000" b="1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22920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Ubuntu" panose="020B0504030602030204" pitchFamily="34" charset="0"/>
              </a:rPr>
              <a:t>Актуальная информация по договору страхования (уплаченные взносы, накопленная сумма дополнительной пенсии, срок страхования и т.д.) отражается в Личном кабинете клиента на официальном сайте Государственного предприятия «Стравита» https://stravita.by/)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7140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ОПЛАТА СТРАХОВЫХ ВЗНОСОВ, ИЗМЕНЕНИЕ УСЛОВИЙ СТРАХОВАНИЯ</a:t>
            </a:r>
            <a:endParaRPr lang="ru-RU" b="1" dirty="0">
              <a:solidFill>
                <a:srgbClr val="005AA5"/>
              </a:solidFill>
              <a:latin typeface="Ubuntu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D79DC623-DFC5-4F9A-AC69-A0F42DBD5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802983"/>
              </p:ext>
            </p:extLst>
          </p:nvPr>
        </p:nvGraphicFramePr>
        <p:xfrm>
          <a:off x="6516216" y="1171393"/>
          <a:ext cx="2016224" cy="72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1196752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ru-RU" sz="1600" b="1" dirty="0" smtClean="0">
                <a:latin typeface="Ubuntu" panose="020B0504030602030204" pitchFamily="34" charset="0"/>
              </a:rPr>
              <a:t>Работник обязан </a:t>
            </a:r>
            <a:r>
              <a:rPr lang="ru-RU" sz="1600" dirty="0" smtClean="0">
                <a:latin typeface="Ubuntu" panose="020B0504030602030204" pitchFamily="34" charset="0"/>
              </a:rPr>
              <a:t>уведомить Работодателя: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о заключении договора страхования (участии в страховании дополнительной накопительной пенсии) и предъявить копию договора страхования Работодателю;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об изменении условий страхования</a:t>
            </a:r>
          </a:p>
          <a:p>
            <a:pPr indent="266700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266700"/>
            <a:r>
              <a:rPr lang="ru-RU" sz="1600" b="1" dirty="0" smtClean="0">
                <a:latin typeface="Ubuntu" panose="020B0504030602030204" pitchFamily="34" charset="0"/>
              </a:rPr>
              <a:t>Работник вправе: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 получить социальный налоговый вычет на сумму денежных средств, перечисленных за счет его средств;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изменить тариф по договору страхования  (один раз в год страхования);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приостановить(возобновить) уплату страховых взносов</a:t>
            </a:r>
          </a:p>
          <a:p>
            <a:pPr indent="266700"/>
            <a:r>
              <a:rPr lang="ru-RU" sz="1600" dirty="0" smtClean="0">
                <a:latin typeface="Ubuntu" panose="020B0504030602030204" pitchFamily="34" charset="0"/>
              </a:rPr>
              <a:t>изменить сведения о Работодателе (добавить /исключить)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86916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9525"/>
            <a:r>
              <a:rPr lang="ru-RU" cap="small" spc="40" dirty="0" smtClean="0">
                <a:solidFill>
                  <a:srgbClr val="C00000"/>
                </a:solidFill>
                <a:latin typeface="Ubuntu" panose="020B0504030602030204" pitchFamily="34" charset="0"/>
              </a:rPr>
              <a:t>Дата начала срока страхования – 1 число месяца, следующего за месяцем уплаты первого страхового взноса</a:t>
            </a:r>
            <a:endParaRPr lang="ru-RU" spc="40" dirty="0">
              <a:solidFill>
                <a:srgbClr val="C00000"/>
              </a:solidFill>
              <a:latin typeface="Ubuntu" panose="020B05040306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5172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Ubuntu" panose="020B0504030602030204" pitchFamily="34" charset="0"/>
              </a:rPr>
              <a:t>Актуальную информацию по договору страхования (уплаченные взносы, накопленная сумма дополнительной пенсии, срок страхования и т.д.) можно получить в Личном кабинете клиента либо в офисе «</a:t>
            </a:r>
            <a:r>
              <a:rPr lang="ru-RU" sz="1600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Стравиты</a:t>
            </a:r>
            <a:r>
              <a:rPr lang="ru-RU" sz="1600" dirty="0" smtClean="0">
                <a:solidFill>
                  <a:srgbClr val="002060"/>
                </a:solidFill>
                <a:latin typeface="Ubuntu" panose="020B0504030602030204" pitchFamily="34" charset="0"/>
              </a:rPr>
              <a:t>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4077072"/>
            <a:ext cx="871296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Уплату страхового взноса по договору страхования производит Работодатель ежемесячно не позднее установленного дня выплаты заработной платы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764704"/>
            <a:ext cx="8712968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Для уплаты страховых взносов по  заключенному договору страхования: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8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53097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ВЫПЛАТА ПО</a:t>
            </a:r>
            <a:r>
              <a:rPr lang="en-US" b="1" dirty="0">
                <a:solidFill>
                  <a:srgbClr val="005AA5"/>
                </a:solidFill>
                <a:latin typeface="Ubuntu" pitchFamily="34" charset="0"/>
              </a:rPr>
              <a:t> </a:t>
            </a:r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ДОГОВОРУ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Ubuntu" panose="020B0504030602030204" pitchFamily="34" charset="0"/>
              </a:rPr>
              <a:t>Для получения </a:t>
            </a: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дополнительной накопительной пенсии </a:t>
            </a:r>
            <a:r>
              <a:rPr lang="ru-RU" dirty="0">
                <a:solidFill>
                  <a:srgbClr val="002060"/>
                </a:solidFill>
                <a:latin typeface="Ubuntu" panose="020B0504030602030204" pitchFamily="34" charset="0"/>
              </a:rPr>
              <a:t>необходимо:</a:t>
            </a:r>
          </a:p>
          <a:p>
            <a:endParaRPr lang="ru-RU" dirty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подать заявление на выплату путем личного обращения в «</a:t>
            </a:r>
            <a:r>
              <a:rPr lang="ru-RU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Стравиту</a:t>
            </a: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» либо «</a:t>
            </a:r>
            <a:r>
              <a:rPr lang="ru-RU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онлайн</a:t>
            </a: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» в Личном кабинете</a:t>
            </a:r>
            <a:r>
              <a:rPr lang="ru-RU" dirty="0">
                <a:latin typeface="Ubuntu" panose="020B0504030602030204" pitchFamily="34" charset="0"/>
              </a:rPr>
              <a:t/>
            </a:r>
            <a:br>
              <a:rPr lang="ru-RU" dirty="0">
                <a:latin typeface="Ubuntu" panose="020B0504030602030204" pitchFamily="34" charset="0"/>
              </a:rPr>
            </a:br>
            <a:r>
              <a:rPr lang="ru-RU" i="1" dirty="0">
                <a:latin typeface="Ubuntu" panose="020B0504030602030204" pitchFamily="34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предъявить </a:t>
            </a:r>
            <a:r>
              <a:rPr lang="ru-RU" dirty="0">
                <a:solidFill>
                  <a:srgbClr val="002060"/>
                </a:solidFill>
                <a:latin typeface="Ubuntu" panose="020B0504030602030204" pitchFamily="34" charset="0"/>
              </a:rPr>
              <a:t>документ, удостоверяющий </a:t>
            </a:r>
            <a:r>
              <a:rPr lang="ru-RU" dirty="0" smtClean="0">
                <a:solidFill>
                  <a:srgbClr val="002060"/>
                </a:solidFill>
                <a:latin typeface="Ubuntu" panose="020B0504030602030204" pitchFamily="34" charset="0"/>
              </a:rPr>
              <a:t>личность </a:t>
            </a:r>
            <a:r>
              <a:rPr lang="ru-RU" sz="1400" dirty="0" smtClean="0">
                <a:solidFill>
                  <a:srgbClr val="002060"/>
                </a:solidFill>
                <a:latin typeface="Ubuntu" panose="020B0504030602030204" pitchFamily="34" charset="0"/>
              </a:rPr>
              <a:t>(в случае личного обращения).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861048"/>
            <a:ext cx="8352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Ubuntu" panose="020B0504030602030204" pitchFamily="34" charset="0"/>
              </a:rPr>
              <a:t>В случае смерти </a:t>
            </a: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страхователя</a:t>
            </a:r>
            <a:r>
              <a:rPr lang="ru-RU" sz="2000" b="1" dirty="0" smtClean="0">
                <a:solidFill>
                  <a:srgbClr val="002060"/>
                </a:solidFill>
                <a:latin typeface="Ubuntu" panose="020B0504030602030204" pitchFamily="34" charset="0"/>
              </a:rPr>
              <a:t>:</a:t>
            </a:r>
            <a:r>
              <a:rPr lang="ru-RU" dirty="0" smtClean="0">
                <a:latin typeface="Ubuntu" panose="020B0504030602030204" pitchFamily="34" charset="0"/>
              </a:rPr>
              <a:t> </a:t>
            </a:r>
            <a:endParaRPr lang="ru-RU" dirty="0">
              <a:latin typeface="Ubuntu" panose="020B05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Ubuntu" panose="020B0504030602030204" pitchFamily="34" charset="0"/>
              </a:rPr>
              <a:t>до выхода на пенсию – наследникам выплачивается выкупная сумма*;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Ubuntu" panose="020B0504030602030204" pitchFamily="34" charset="0"/>
              </a:rPr>
              <a:t>после выхода на пенсию – </a:t>
            </a:r>
            <a:r>
              <a:rPr lang="ru-RU" dirty="0" smtClean="0">
                <a:latin typeface="Ubuntu" panose="020B0504030602030204" pitchFamily="34" charset="0"/>
              </a:rPr>
              <a:t>наследникам выплачивается остаток </a:t>
            </a:r>
            <a:r>
              <a:rPr lang="ru-RU" dirty="0">
                <a:latin typeface="Ubuntu" panose="020B0504030602030204" pitchFamily="34" charset="0"/>
              </a:rPr>
              <a:t>неполученной дополнительной пенсии.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205731"/>
            <a:ext cx="5338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*выкупная сумма = взносы- </a:t>
            </a:r>
            <a:r>
              <a:rPr lang="ru-RU" sz="1400" i="1" dirty="0" smtClean="0">
                <a:latin typeface="Ubuntu" panose="020B0504030602030204" pitchFamily="34" charset="0"/>
              </a:rPr>
              <a:t>расходы на ведение дела </a:t>
            </a:r>
            <a:r>
              <a:rPr lang="ru-RU" sz="1400" i="1" dirty="0">
                <a:latin typeface="Ubuntu" panose="020B0504030602030204" pitchFamily="34" charset="0"/>
              </a:rPr>
              <a:t>+ доход</a:t>
            </a:r>
            <a:endParaRPr lang="ru-RU" sz="1400" dirty="0">
              <a:latin typeface="Ubuntu" panose="020B05040306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22920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В случае установления страхователю </a:t>
            </a:r>
            <a:r>
              <a:rPr lang="ru-RU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инвалидности </a:t>
            </a:r>
            <a:r>
              <a:rPr lang="en-US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I</a:t>
            </a:r>
            <a:r>
              <a:rPr lang="ru-RU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 /</a:t>
            </a:r>
            <a:r>
              <a:rPr lang="en-US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 II</a:t>
            </a:r>
            <a:r>
              <a:rPr lang="ru-RU" sz="2000" b="1" dirty="0">
                <a:solidFill>
                  <a:srgbClr val="002060"/>
                </a:solidFill>
                <a:latin typeface="Ubuntu" panose="020B0504030602030204" pitchFamily="34" charset="0"/>
              </a:rPr>
              <a:t> группы</a:t>
            </a:r>
            <a:r>
              <a:rPr lang="ru-RU" dirty="0">
                <a:latin typeface="Ubuntu" panose="020B0504030602030204" pitchFamily="34" charset="0"/>
              </a:rPr>
              <a:t> по заявлению страхователя выплачивается выкупная сумма </a:t>
            </a:r>
            <a:r>
              <a:rPr lang="ru-RU" dirty="0" smtClean="0">
                <a:latin typeface="Ubuntu" panose="020B0504030602030204" pitchFamily="34" charset="0"/>
              </a:rPr>
              <a:t>и договор прекращается</a:t>
            </a:r>
            <a:endParaRPr lang="ru-RU" dirty="0">
              <a:latin typeface="Ubuntu" panose="020B05040306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21297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Ubuntu" panose="020B0504030602030204" pitchFamily="34" charset="0"/>
              </a:rPr>
              <a:t>Дополнительная накопительная пенсия наследуется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96944" cy="1152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Страхователь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гражданин РБ, доход  которого 1 500 рублей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Страховой тариф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– 3% + 3%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Норма доходности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СТАВКА РЕФИНАНСИРОВАНИЯ НБ РБ - 12%*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Расходы на ведение дела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Ubuntu" panose="020B0504030602030204" pitchFamily="34" charset="0"/>
              </a:rPr>
              <a:t>7,5%*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8E7BDC-2AA0-4DFE-BA44-7EB65CBAC331}"/>
              </a:ext>
            </a:extLst>
          </p:cNvPr>
          <p:cNvSpPr txBox="1"/>
          <p:nvPr/>
        </p:nvSpPr>
        <p:spPr>
          <a:xfrm>
            <a:off x="323528" y="18864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AA5"/>
                </a:solidFill>
                <a:latin typeface="Ubuntu" pitchFamily="34" charset="0"/>
              </a:rPr>
              <a:t>ПРИМЕР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5445224"/>
            <a:ext cx="85689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* Не является фиксированной величиной в течении срока страхования</a:t>
            </a:r>
          </a:p>
          <a:p>
            <a:r>
              <a:rPr lang="ru-RU" sz="1400" i="1" dirty="0" smtClean="0"/>
              <a:t>**Размер дополнительной накопительной пенсии является условным , т.к. рассчитан исходя из фиксированного размера страхового взноса, доходности и расходов на ведение дела</a:t>
            </a:r>
          </a:p>
          <a:p>
            <a:r>
              <a:rPr lang="ru-RU" sz="1400" i="1" dirty="0" smtClean="0"/>
              <a:t>*** НВ= Социальный налоговый вычет на сумму уплаченных страховых взносов  за счет собственных средств работника</a:t>
            </a:r>
            <a:endParaRPr lang="ru-RU" sz="14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988840"/>
          <a:ext cx="8640954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936104"/>
                <a:gridCol w="936104"/>
                <a:gridCol w="1512168"/>
                <a:gridCol w="1152128"/>
                <a:gridCol w="1368152"/>
                <a:gridCol w="1368146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Возраст, пол</a:t>
                      </a:r>
                      <a:endParaRPr lang="ru-RU" sz="16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 страхования, лет</a:t>
                      </a:r>
                      <a:endParaRPr lang="ru-RU" sz="1600" dirty="0"/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Размер</a:t>
                      </a:r>
                      <a:r>
                        <a:rPr lang="ru-RU" sz="1600" baseline="0" dirty="0" smtClean="0"/>
                        <a:t> страхового взноса, рублей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</a:t>
                      </a:r>
                      <a:r>
                        <a:rPr lang="ru-RU" sz="1600" baseline="0" dirty="0" smtClean="0"/>
                        <a:t>умма дополнительной накопительной пенсии, рублей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 месяц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в месяц при сроке выплаты: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лет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лет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38 лет, муж</a:t>
                      </a:r>
                    </a:p>
                    <a:p>
                      <a:r>
                        <a:rPr lang="ru-RU" sz="1600" dirty="0" smtClean="0"/>
                        <a:t>33</a:t>
                      </a:r>
                      <a:r>
                        <a:rPr lang="ru-RU" sz="1600" baseline="0" dirty="0" smtClean="0"/>
                        <a:t> года, жен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</a:p>
                    <a:p>
                      <a:pPr algn="ctr"/>
                      <a:r>
                        <a:rPr lang="ru-RU" sz="1400" dirty="0" smtClean="0"/>
                        <a:t>(45+45)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27 000</a:t>
                      </a:r>
                    </a:p>
                    <a:p>
                      <a:pPr algn="ctr"/>
                      <a:r>
                        <a:rPr lang="ru-RU" sz="1400" dirty="0" smtClean="0"/>
                        <a:t>(13 500 + 13 500)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141 709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2 362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1 181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НВ***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5,85</a:t>
                      </a:r>
                      <a:r>
                        <a:rPr lang="ru-RU" sz="1400" i="1" baseline="0" dirty="0" smtClean="0"/>
                        <a:t> </a:t>
                      </a:r>
                      <a:endParaRPr lang="ru-RU" sz="1400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400" b="1" i="1" dirty="0" smtClean="0"/>
                        <a:t>1 755</a:t>
                      </a:r>
                      <a:endParaRPr lang="ru-RU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48 лет, муж</a:t>
                      </a:r>
                    </a:p>
                    <a:p>
                      <a:r>
                        <a:rPr lang="ru-RU" sz="1600" dirty="0" smtClean="0"/>
                        <a:t>43</a:t>
                      </a:r>
                      <a:r>
                        <a:rPr lang="ru-RU" sz="1600" baseline="0" dirty="0" smtClean="0"/>
                        <a:t> года, жен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</a:t>
                      </a:r>
                    </a:p>
                    <a:p>
                      <a:pPr algn="ctr"/>
                      <a:r>
                        <a:rPr lang="ru-RU" sz="1400" dirty="0" smtClean="0"/>
                        <a:t>(45+45)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16 200</a:t>
                      </a:r>
                    </a:p>
                    <a:p>
                      <a:pPr algn="ctr"/>
                      <a:r>
                        <a:rPr lang="ru-RU" sz="1400" dirty="0" smtClean="0"/>
                        <a:t>(8</a:t>
                      </a:r>
                      <a:r>
                        <a:rPr lang="ru-RU" sz="1400" baseline="0" dirty="0" smtClean="0"/>
                        <a:t> 1</a:t>
                      </a:r>
                      <a:r>
                        <a:rPr lang="ru-RU" sz="1400" dirty="0" smtClean="0"/>
                        <a:t>00 + 8 100)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39 621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660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330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НВ***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5,85</a:t>
                      </a:r>
                      <a:r>
                        <a:rPr lang="ru-RU" sz="1400" i="1" baseline="0" dirty="0" smtClean="0"/>
                        <a:t> </a:t>
                      </a:r>
                      <a:endParaRPr lang="ru-RU" sz="1400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400" b="1" i="1" dirty="0" smtClean="0"/>
                        <a:t>1 053</a:t>
                      </a:r>
                      <a:endParaRPr lang="ru-RU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9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8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49239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Ubuntu" panose="020B0504030602030204" pitchFamily="34" charset="0"/>
              </a:rPr>
              <a:t>физическое лицо, заключившее договор пенсионного страхования, вправе получить социальный налоговый вычет на сумму уплаченных страховых взносов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Ubuntu" panose="020B0504030602030204" pitchFamily="34" charset="0"/>
              </a:rPr>
              <a:t>размер обязательного страхового взноса на пенсионное страхование снижается на величину</a:t>
            </a:r>
            <a:r>
              <a:rPr lang="ru-RU" sz="2000" b="1" dirty="0" smtClean="0">
                <a:latin typeface="Ubuntu" panose="020B0504030602030204" pitchFamily="34" charset="0"/>
              </a:rPr>
              <a:t> </a:t>
            </a:r>
            <a:r>
              <a:rPr lang="ru-RU" sz="2000" dirty="0" smtClean="0">
                <a:latin typeface="Ubuntu" pitchFamily="34" charset="0"/>
              </a:rPr>
              <a:t>страхового взноса за счет средств работодателя за работника (работников)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ru-RU" sz="2000" dirty="0" smtClean="0">
              <a:latin typeface="Ubuntu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 smtClean="0">
                <a:latin typeface="Ubuntu" pitchFamily="34" charset="0"/>
              </a:rPr>
              <a:t>страховые </a:t>
            </a:r>
            <a:r>
              <a:rPr lang="ru-RU" sz="2000" dirty="0">
                <a:latin typeface="Ubuntu" panose="020B0504030602030204" pitchFamily="34" charset="0"/>
              </a:rPr>
              <a:t>взносы включаются в состав затрат по производству и реализации продукции, товаров (работ, услуг), учитываемых при </a:t>
            </a:r>
            <a:r>
              <a:rPr lang="ru-RU" sz="2000" dirty="0" smtClean="0">
                <a:latin typeface="Ubuntu" panose="020B0504030602030204" pitchFamily="34" charset="0"/>
              </a:rPr>
              <a:t>налогообложении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ru-RU" sz="2000" dirty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>
                <a:latin typeface="Ubuntu" panose="020B0504030602030204" pitchFamily="34" charset="0"/>
              </a:rPr>
              <a:t>на сумму страховых взносов не начисляются взносы по государственному социальному страхованию в Фонд социальной защиты населения и </a:t>
            </a:r>
            <a:r>
              <a:rPr lang="ru-RU" sz="2000" dirty="0" err="1" smtClean="0">
                <a:latin typeface="Ubuntu" panose="020B0504030602030204" pitchFamily="34" charset="0"/>
              </a:rPr>
              <a:t>Белгосстрах</a:t>
            </a: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ru-RU" sz="2000" dirty="0">
                <a:latin typeface="Ubuntu" panose="020B0504030602030204" pitchFamily="34" charset="0"/>
              </a:rPr>
              <a:t>страховые платежи по договорам страхования в пользу работников не отражаются в составе фонда заработной платы;</a:t>
            </a:r>
          </a:p>
          <a:p>
            <a:pPr>
              <a:spcBef>
                <a:spcPts val="0"/>
              </a:spcBef>
              <a:buNone/>
            </a:pPr>
            <a:endParaRPr lang="ru-RU" sz="2000" dirty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73FDD-074E-403C-B529-0EF77261F906}"/>
              </a:ext>
            </a:extLst>
          </p:cNvPr>
          <p:cNvSpPr txBox="1"/>
          <p:nvPr/>
        </p:nvSpPr>
        <p:spPr>
          <a:xfrm>
            <a:off x="318593" y="37600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AA5"/>
                </a:solidFill>
                <a:latin typeface="Ubuntu" pitchFamily="34" charset="0"/>
              </a:rPr>
              <a:t>НАЛОГОВЫЕ ПРЕФЕРЕНЦИИ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41845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49239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u="sng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Ubuntu" panose="020B0504030602030204" pitchFamily="34" charset="0"/>
              </a:rPr>
              <a:t>Государственное предприятие «Стравита»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Ubuntu" panose="020B0504030602030204" pitchFamily="34" charset="0"/>
                <a:hlinkClick r:id="rId3"/>
              </a:rPr>
              <a:t>https://stravita.by/</a:t>
            </a: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Ubuntu" panose="020B0504030602030204" pitchFamily="34" charset="0"/>
              </a:rPr>
              <a:t>Фонд социальной защиты населения Министерства труда и социальной защиты Республики Беларусь</a:t>
            </a:r>
            <a:r>
              <a:rPr lang="ru-RU" sz="2000" dirty="0" smtClean="0">
                <a:latin typeface="Ubuntu" panose="020B0504030602030204" pitchFamily="34" charset="0"/>
                <a:hlinkClick r:id="rId4" tooltip="На главную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3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Ubuntu" panose="020B0504030602030204" pitchFamily="34" charset="0"/>
                <a:hlinkClick r:id="rId3"/>
              </a:rPr>
              <a:t>https://www.ssf.gov.by/ru</a:t>
            </a: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</a:endParaRPr>
          </a:p>
          <a:p>
            <a:endParaRPr lang="ru-RU" sz="2000" dirty="0" smtClean="0"/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Ubuntu" panose="020B0504030602030204" pitchFamily="34" charset="0"/>
              </a:rPr>
              <a:t>Министерство труда и социальной защиты Республики Беларусь</a:t>
            </a:r>
            <a:endParaRPr lang="ru-RU" sz="2000" dirty="0" smtClean="0">
              <a:latin typeface="Ubuntu" panose="020B0504030602030204" pitchFamily="34" charset="0"/>
              <a:hlinkClick r:id="rId5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  <a:hlinkClick r:id="rId4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latin typeface="Ubuntu" panose="020B0504030602030204" pitchFamily="34" charset="0"/>
                <a:hlinkClick r:id="rId4"/>
              </a:rPr>
              <a:t>https://www.mintrud.gov.by/ru</a:t>
            </a: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73FDD-074E-403C-B529-0EF77261F906}"/>
              </a:ext>
            </a:extLst>
          </p:cNvPr>
          <p:cNvSpPr txBox="1"/>
          <p:nvPr/>
        </p:nvSpPr>
        <p:spPr>
          <a:xfrm>
            <a:off x="318593" y="37600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Полезные ссылки</a:t>
            </a:r>
            <a:endParaRPr lang="ru-RU" sz="2000" b="1" dirty="0">
              <a:solidFill>
                <a:srgbClr val="005AA5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49239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Указ Президента Республики Беларусь </a:t>
            </a:r>
            <a:r>
              <a:rPr lang="ru-RU" sz="2000" smtClean="0">
                <a:solidFill>
                  <a:srgbClr val="002060"/>
                </a:solidFill>
                <a:latin typeface="Ubuntu" panose="020B0504030602030204" pitchFamily="34" charset="0"/>
              </a:rPr>
              <a:t>от 27.09.2021 </a:t>
            </a: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№ 367 «О добровольном страховании дополнительной накопительной пенсии»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Постановление Совета Министров Республики Беларусь от 03.01.2022 № 2 «О расходах на ведение дела»</a:t>
            </a:r>
          </a:p>
          <a:p>
            <a:pPr marL="0" indent="0"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Постановление Министерства финансов Республики Беларусь от 24.02.2022 № 10 « О форме страхового свидетельства»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Постановление правления Фонда социальной защиты населения Министерства труда и социальной защиты Республики Беларусь от 24.02.2022 № 3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Ubuntu" panose="020B0504030602030204" pitchFamily="34" charset="0"/>
              </a:rPr>
              <a:t> Постановление Совета Министров Республики Беларусь от 28.03.2022 № 179 «Об информационном взаимодействии работодателя и страховщика»</a:t>
            </a:r>
          </a:p>
          <a:p>
            <a:pPr marL="0" indent="0"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D73FDD-074E-403C-B529-0EF77261F906}"/>
              </a:ext>
            </a:extLst>
          </p:cNvPr>
          <p:cNvSpPr txBox="1"/>
          <p:nvPr/>
        </p:nvSpPr>
        <p:spPr>
          <a:xfrm>
            <a:off x="318593" y="37600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Перечень законодательных актов, регулирующих вопросы ДНПС</a:t>
            </a:r>
            <a:endParaRPr lang="ru-RU" sz="2000" b="1" dirty="0">
              <a:solidFill>
                <a:srgbClr val="005AA5"/>
              </a:solidFill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51520" y="332657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ГОСУДАРСТВЕННОЕ ПРЕДПРИЯТИЕ «СТРАВИТА»</a:t>
            </a:r>
          </a:p>
          <a:p>
            <a:pPr algn="ctr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Ubuntu" pitchFamily="34" charset="0"/>
                <a:cs typeface="Arial" charset="0"/>
              </a:rPr>
              <a:t> </a:t>
            </a:r>
          </a:p>
          <a:p>
            <a:pPr lvl="0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r>
              <a:rPr lang="ru-RU" sz="2000" dirty="0" smtClean="0">
                <a:solidFill>
                  <a:srgbClr val="0054A4"/>
                </a:solidFill>
                <a:latin typeface="Ubuntu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Лидер на рынке страхования жизни по всем показателям, с долей страховых взносов –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68,9 %</a:t>
            </a:r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.</a:t>
            </a:r>
          </a:p>
          <a:p>
            <a:pPr lvl="0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Занимает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2 место </a:t>
            </a:r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на страховом рынке по сумме страховых взносов по всем видам страхования.</a:t>
            </a: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Собственный капитал –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47,5 млн.</a:t>
            </a:r>
            <a:r>
              <a:rPr lang="en-US" sz="2000" b="1" dirty="0" smtClean="0">
                <a:solidFill>
                  <a:srgbClr val="005AA5"/>
                </a:solidFill>
                <a:latin typeface="Ubuntu" pitchFamily="34" charset="0"/>
              </a:rPr>
              <a:t>BYN</a:t>
            </a:r>
            <a:endParaRPr lang="ru-RU" sz="2000" b="1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Страховые резервы –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903,3 млн.</a:t>
            </a:r>
            <a:r>
              <a:rPr lang="en-US" sz="2000" b="1" dirty="0" smtClean="0">
                <a:solidFill>
                  <a:srgbClr val="005AA5"/>
                </a:solidFill>
                <a:latin typeface="Ubuntu" pitchFamily="34" charset="0"/>
              </a:rPr>
              <a:t>BYN</a:t>
            </a:r>
            <a:endParaRPr lang="ru-RU" sz="2000" b="1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Активы –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956 млн.</a:t>
            </a:r>
            <a:r>
              <a:rPr lang="en-US" sz="2000" b="1" dirty="0" smtClean="0">
                <a:solidFill>
                  <a:srgbClr val="005AA5"/>
                </a:solidFill>
                <a:latin typeface="Ubuntu" pitchFamily="34" charset="0"/>
              </a:rPr>
              <a:t>BYN</a:t>
            </a:r>
            <a:endParaRPr lang="ru-RU" sz="2000" b="1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Уставный фонд – </a:t>
            </a:r>
            <a:r>
              <a:rPr lang="ru-RU" sz="2000" b="1" dirty="0" smtClean="0">
                <a:solidFill>
                  <a:srgbClr val="005AA5"/>
                </a:solidFill>
                <a:latin typeface="Ubuntu" pitchFamily="34" charset="0"/>
              </a:rPr>
              <a:t>32,0 млн.</a:t>
            </a:r>
            <a:r>
              <a:rPr lang="en-US" sz="2000" b="1" dirty="0" smtClean="0">
                <a:solidFill>
                  <a:srgbClr val="005AA5"/>
                </a:solidFill>
                <a:latin typeface="Ubuntu" pitchFamily="34" charset="0"/>
              </a:rPr>
              <a:t>BYN</a:t>
            </a:r>
            <a:endParaRPr lang="ru-RU" sz="2000" b="1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endParaRPr lang="ru-RU" sz="2000" dirty="0">
              <a:solidFill>
                <a:srgbClr val="005AA5"/>
              </a:solidFill>
              <a:latin typeface="Ubuntu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1560" y="2492896"/>
            <a:ext cx="8280920" cy="0"/>
          </a:xfrm>
          <a:prstGeom prst="line">
            <a:avLst/>
          </a:prstGeom>
          <a:ln>
            <a:solidFill>
              <a:srgbClr val="98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3356992"/>
            <a:ext cx="8280920" cy="0"/>
          </a:xfrm>
          <a:prstGeom prst="line">
            <a:avLst/>
          </a:prstGeom>
          <a:ln>
            <a:solidFill>
              <a:srgbClr val="98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 flipV="1">
            <a:off x="6660231" y="0"/>
            <a:ext cx="2301263" cy="10013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632848" cy="36004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800" b="1" dirty="0">
                <a:solidFill>
                  <a:srgbClr val="005AA5"/>
                </a:solidFill>
                <a:latin typeface="Ubuntu" panose="020B0504030602030204" pitchFamily="34" charset="0"/>
              </a:rPr>
              <a:t>СПАСИБО ЗА ВНИМАНИЕ!</a:t>
            </a:r>
            <a:r>
              <a:rPr lang="ru-RU" sz="2000" dirty="0">
                <a:solidFill>
                  <a:srgbClr val="005AA5"/>
                </a:solidFill>
                <a:latin typeface="Ubuntu" panose="020B0504030602030204" pitchFamily="34" charset="0"/>
              </a:rPr>
              <a:t/>
            </a:r>
            <a:br>
              <a:rPr lang="ru-RU" sz="2000" dirty="0">
                <a:solidFill>
                  <a:srgbClr val="005AA5"/>
                </a:solidFill>
                <a:latin typeface="Ubuntu" panose="020B0504030602030204" pitchFamily="34" charset="0"/>
              </a:rPr>
            </a:br>
            <a:endParaRPr lang="ru-RU" sz="2000" dirty="0">
              <a:solidFill>
                <a:srgbClr val="005AA5"/>
              </a:solidFill>
              <a:latin typeface="Ubuntu" panose="020B0504030602030204" pitchFamily="34" charset="0"/>
            </a:endParaRPr>
          </a:p>
        </p:txBody>
      </p:sp>
      <p:pic>
        <p:nvPicPr>
          <p:cNvPr id="2051" name="Picture 3" descr="D:\Полевикова\Стравита\Соц сети\Новый ФС оформление\элементы\галочка.png"/>
          <p:cNvPicPr>
            <a:picLocks noChangeAspect="1" noChangeArrowheads="1"/>
          </p:cNvPicPr>
          <p:nvPr/>
        </p:nvPicPr>
        <p:blipFill>
          <a:blip r:embed="rId2" cstate="print"/>
          <a:srcRect b="22972"/>
          <a:stretch>
            <a:fillRect/>
          </a:stretch>
        </p:blipFill>
        <p:spPr bwMode="auto">
          <a:xfrm>
            <a:off x="5724129" y="3573016"/>
            <a:ext cx="341987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611560" y="908720"/>
          <a:ext cx="792088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332657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ГОСУДАРСТВЕННОЕ ПРЕДПРИЯТИЕ «СТРАВИТА»</a:t>
            </a:r>
          </a:p>
          <a:p>
            <a:pPr algn="ctr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pPr lvl="0"/>
            <a:r>
              <a:rPr lang="ru-RU" sz="2000" dirty="0" smtClean="0">
                <a:solidFill>
                  <a:srgbClr val="005AA5"/>
                </a:solidFill>
                <a:latin typeface="Ubuntu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Ubuntu" pitchFamily="34" charset="0"/>
                <a:cs typeface="Arial" charset="0"/>
              </a:rPr>
              <a:t> </a:t>
            </a:r>
          </a:p>
          <a:p>
            <a:pPr lvl="0"/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endParaRPr lang="ru-RU" sz="2000" dirty="0" smtClean="0">
              <a:solidFill>
                <a:srgbClr val="005AA5"/>
              </a:solidFill>
              <a:latin typeface="Ubuntu" pitchFamily="34" charset="0"/>
            </a:endParaRPr>
          </a:p>
          <a:p>
            <a:r>
              <a:rPr lang="ru-RU" sz="2000" dirty="0" smtClean="0">
                <a:solidFill>
                  <a:srgbClr val="0054A4"/>
                </a:solidFill>
                <a:latin typeface="Ubuntu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35699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3525" algn="just"/>
            <a:r>
              <a:rPr lang="ru-RU" sz="2000" dirty="0" smtClean="0">
                <a:latin typeface="Ubuntu" panose="020B0504030602030204" pitchFamily="34" charset="0"/>
              </a:rPr>
              <a:t>Количество застрахованных лиц – </a:t>
            </a:r>
            <a:r>
              <a:rPr lang="ru-RU" sz="2000" dirty="0" smtClean="0">
                <a:solidFill>
                  <a:srgbClr val="171191"/>
                </a:solidFill>
                <a:latin typeface="Ubuntu" panose="020B0504030602030204" pitchFamily="34" charset="0"/>
              </a:rPr>
              <a:t>307 730 </a:t>
            </a:r>
            <a:r>
              <a:rPr lang="ru-RU" sz="2000" dirty="0" smtClean="0">
                <a:latin typeface="Ubuntu" panose="020B0504030602030204" pitchFamily="34" charset="0"/>
              </a:rPr>
              <a:t>человек,</a:t>
            </a:r>
          </a:p>
          <a:p>
            <a:pPr algn="just"/>
            <a:r>
              <a:rPr lang="ru-RU" sz="2000" dirty="0" smtClean="0">
                <a:latin typeface="Ubuntu" panose="020B0504030602030204" pitchFamily="34" charset="0"/>
              </a:rPr>
              <a:t>из них по страхованию дополнительной пенсии </a:t>
            </a:r>
            <a:r>
              <a:rPr lang="ru-RU" sz="2000" dirty="0" smtClean="0">
                <a:solidFill>
                  <a:srgbClr val="171191"/>
                </a:solidFill>
                <a:latin typeface="Ubuntu" panose="020B0504030602030204" pitchFamily="34" charset="0"/>
              </a:rPr>
              <a:t>198 157</a:t>
            </a:r>
          </a:p>
          <a:p>
            <a:pPr indent="263525"/>
            <a:r>
              <a:rPr lang="ru-RU" sz="2000" dirty="0" smtClean="0">
                <a:latin typeface="Ubuntu" panose="020B0504030602030204" pitchFamily="34" charset="0"/>
              </a:rPr>
              <a:t>Более </a:t>
            </a:r>
            <a:r>
              <a:rPr lang="ru-RU" sz="2000" dirty="0" smtClean="0">
                <a:solidFill>
                  <a:srgbClr val="171191"/>
                </a:solidFill>
                <a:latin typeface="Ubuntu" panose="020B0504030602030204" pitchFamily="34" charset="0"/>
              </a:rPr>
              <a:t>1 100 </a:t>
            </a:r>
            <a:r>
              <a:rPr lang="ru-RU" sz="2000" dirty="0" smtClean="0">
                <a:latin typeface="Ubuntu" panose="020B0504030602030204" pitchFamily="34" charset="0"/>
              </a:rPr>
              <a:t>предприятий и организаций внедрили программы накопительного страхования жизни и (или) дополнительной пенсии работников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5085184"/>
          <a:ext cx="7824195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4839"/>
                <a:gridCol w="1564839"/>
                <a:gridCol w="1564839"/>
                <a:gridCol w="1564839"/>
                <a:gridCol w="1564839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ru-RU" sz="1600" dirty="0" smtClean="0"/>
                        <a:t>Совокупная доходность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RUB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(факт)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34%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4,26%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5,87%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 (прогноз)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10,0%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3,0%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3,5%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81875">
            <a:off x="2269835" y="1490137"/>
            <a:ext cx="3936789" cy="3931988"/>
          </a:xfrm>
          <a:prstGeom prst="rect">
            <a:avLst/>
          </a:prstGeom>
        </p:spPr>
      </p:pic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2745976" y="217520"/>
            <a:ext cx="316835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Ubuntu" panose="020B0504030602030204" pitchFamily="34" charset="0"/>
              </a:rPr>
              <a:t>ТРУДОВАЯ (СОЛИДАРНАЯ) ПЕНСИЯ ПО ВОЗРАСТУ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5652120" y="4963237"/>
            <a:ext cx="288031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2CA43A"/>
                </a:solidFill>
                <a:latin typeface="Ubuntu" pitchFamily="34" charset="0"/>
              </a:rPr>
              <a:t>СТРАХОВАНИЕ ДОПОЛНИТЕЛЬНОЙ НАКОПИТЕЛЬНОЙ</a:t>
            </a:r>
            <a:br>
              <a:rPr lang="ru-RU" sz="2000" b="1" dirty="0">
                <a:solidFill>
                  <a:srgbClr val="2CA43A"/>
                </a:solidFill>
                <a:latin typeface="Ubuntu" pitchFamily="34" charset="0"/>
              </a:rPr>
            </a:br>
            <a:r>
              <a:rPr lang="ru-RU" sz="2000" b="1" dirty="0">
                <a:solidFill>
                  <a:srgbClr val="2CA43A"/>
                </a:solidFill>
                <a:latin typeface="Ubuntu" pitchFamily="34" charset="0"/>
              </a:rPr>
              <a:t>ПЕНСИИ</a:t>
            </a:r>
            <a:endParaRPr lang="en-US" sz="2000" b="1" dirty="0">
              <a:solidFill>
                <a:srgbClr val="2CA43A"/>
              </a:solidFill>
              <a:latin typeface="Ubuntu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467544" y="4941168"/>
            <a:ext cx="252028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005AA5"/>
                </a:solidFill>
                <a:latin typeface="Ubuntu" pitchFamily="34" charset="0"/>
              </a:rPr>
              <a:t>ДОБРОВОЛЬНОЕ ПЕНСИОННОЕ СТРАХОВАНИЕ</a:t>
            </a:r>
            <a:endParaRPr lang="en-US" sz="2000" dirty="0">
              <a:solidFill>
                <a:srgbClr val="005AA5"/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4291"/>
            <a:ext cx="8496944" cy="978729"/>
          </a:xfrm>
          <a:noFill/>
        </p:spPr>
        <p:txBody>
          <a:bodyPr wrap="square" rtlCol="0">
            <a:spAutoFit/>
          </a:bodyPr>
          <a:lstStyle/>
          <a:p>
            <a:pPr marL="0" algn="ctr">
              <a:buNone/>
            </a:pPr>
            <a:r>
              <a:rPr lang="ru-RU" sz="1800" b="1" dirty="0" smtClean="0">
                <a:solidFill>
                  <a:srgbClr val="005AA5"/>
                </a:solidFill>
                <a:latin typeface="Ubuntu" pitchFamily="34" charset="0"/>
              </a:rPr>
              <a:t>ДОБРОВОЛЬНОЕ СТРАХОВАНИЕ ДОПОЛНИТЕЛЬНОЙ  НАКОПИТЕЛЬНОЙ ПЕНСИИ 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005AA5"/>
              </a:solidFill>
              <a:latin typeface="Ubuntu" pitchFamily="34" charset="0"/>
            </a:endParaRPr>
          </a:p>
        </p:txBody>
      </p:sp>
      <p:sp>
        <p:nvSpPr>
          <p:cNvPr id="1030" name="AutoShape 6" descr="https://scontent-arn2-2.cdninstagram.com/v/t51.2885-15/e35/125808294_165234205316369_7781837328141022225_n.jpg?_nc_ht=scontent-arn2-2.cdninstagram.com&amp;_nc_cat=105&amp;_nc_ohc=6B46i7IGwkgAX_LRBFf&amp;tp=1&amp;oh=76f1d7c86b92a41bc42f8674027a776b&amp;oe=5FEE226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content-arn2-2.cdninstagram.com/v/t51.2885-15/e35/125808294_165234205316369_7781837328141022225_n.jpg?_nc_ht=scontent-arn2-2.cdninstagram.com&amp;_nc_cat=105&amp;_nc_ohc=6B46i7IGwkgAX_LRBFf&amp;tp=1&amp;oh=76f1d7c86b92a41bc42f8674027a776b&amp;oe=5FEE226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stravita.by/uploads/gallery/15/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229200"/>
            <a:ext cx="2592000" cy="1064076"/>
          </a:xfrm>
          <a:prstGeom prst="rect">
            <a:avLst/>
          </a:prstGeom>
          <a:noFill/>
        </p:spPr>
      </p:pic>
      <p:sp>
        <p:nvSpPr>
          <p:cNvPr id="1036" name="AutoShape 12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s://i0.wp.com/zelwa.by/wp-content/uploads/2020/09/fond.jpg?w=900&amp;ssl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https://yt3.ggpht.com/ytc/AKedOLRSUu_hi7gYCj8hiNwmJVRxAnNS10csUaBtRZLJ=s900-c-k-c0x00ffffff-no-r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941168"/>
            <a:ext cx="1548000" cy="1548000"/>
          </a:xfrm>
          <a:prstGeom prst="rect">
            <a:avLst/>
          </a:prstGeom>
          <a:noFill/>
        </p:spPr>
      </p:pic>
      <p:pic>
        <p:nvPicPr>
          <p:cNvPr id="18434" name="Picture 2" descr="https://www.tribunapracy.by/wp-content/uploads/2019/01/%D1%81%D0%BE%D1%86%D1%81%D0%BB%D1%83%D0%B6%D0%B1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168"/>
            <a:ext cx="3213021" cy="1692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23528" y="249289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Ubuntu" panose="020B0504030602030204" pitchFamily="34" charset="0"/>
              </a:rPr>
              <a:t>Программа страхования дополнительной накопительной пенсии – новый подход к формированию дополнительной пенсии в Республике Беларусь, заключающийся в </a:t>
            </a:r>
            <a:r>
              <a:rPr lang="ru-RU" sz="2400" dirty="0" err="1" smtClean="0">
                <a:solidFill>
                  <a:srgbClr val="002060"/>
                </a:solidFill>
                <a:latin typeface="Ubuntu" panose="020B0504030602030204" pitchFamily="34" charset="0"/>
              </a:rPr>
              <a:t>софинансировании</a:t>
            </a:r>
            <a:r>
              <a:rPr lang="ru-RU" sz="2400" dirty="0" smtClean="0">
                <a:solidFill>
                  <a:srgbClr val="002060"/>
                </a:solidFill>
                <a:latin typeface="Ubuntu" panose="020B0504030602030204" pitchFamily="34" charset="0"/>
              </a:rPr>
              <a:t> государством (при участии работодателя) пенсионных накоплений гражданина.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268760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Указ Президента Республики Беларусь от 27 сентября 2021 года № 367 «О добровольном страховании дополнительной накопительной пенсии»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467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УЧАСТНИКИ </a:t>
            </a:r>
          </a:p>
          <a:p>
            <a:pPr algn="ctr"/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ДОБРОВОЛЬНОГО СТРАХОВАНИЯ ДОПОЛНИТЕЛЬНОЙ  НАКОПИТЕЛЬНОЙ ПЕНСИИ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58924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Ubuntu" panose="020B0504030602030204" pitchFamily="34" charset="0"/>
              </a:rPr>
              <a:t>Работающий гражданин  - </a:t>
            </a:r>
            <a:r>
              <a:rPr lang="ru-RU" sz="1600" i="1" dirty="0" err="1" smtClean="0">
                <a:latin typeface="Ubuntu" panose="020B0504030602030204" pitchFamily="34" charset="0"/>
              </a:rPr>
              <a:t>гражданин</a:t>
            </a:r>
            <a:r>
              <a:rPr lang="ru-RU" sz="1600" i="1" dirty="0" smtClean="0">
                <a:latin typeface="Ubuntu" panose="020B0504030602030204" pitchFamily="34" charset="0"/>
              </a:rPr>
              <a:t> РБ, иностранный гражданин  и лицо без гражданства, работающий по трудовым договорам и (или) ГПД, физическое лицо, являющееся собственником имущества ЮЛ и выполняющее функции его руководителя</a:t>
            </a:r>
            <a:endParaRPr lang="ru-RU" sz="1600" i="1" dirty="0">
              <a:latin typeface="Ubuntu" panose="020B0504030602030204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1268760"/>
          <a:ext cx="842493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7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Ubuntu" pitchFamily="34" charset="0"/>
              </a:rPr>
              <a:t>НЕ ИМЕЮТ ПРАВО </a:t>
            </a:r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НА УЧАСТИЕ В </a:t>
            </a:r>
            <a:endParaRPr lang="ru-RU" b="1" dirty="0">
              <a:solidFill>
                <a:srgbClr val="005AA5"/>
              </a:solidFill>
              <a:latin typeface="Ubuntu" pitchFamily="34" charset="0"/>
            </a:endParaRPr>
          </a:p>
          <a:p>
            <a:pPr algn="ctr"/>
            <a:r>
              <a:rPr lang="ru-RU" b="1" dirty="0" smtClean="0">
                <a:solidFill>
                  <a:srgbClr val="005AA5"/>
                </a:solidFill>
                <a:latin typeface="Ubuntu" pitchFamily="34" charset="0"/>
              </a:rPr>
              <a:t>ДОБРОВОЛЬНОМ СТРАХОВАНИИ </a:t>
            </a:r>
            <a:r>
              <a:rPr lang="ru-RU" b="1" dirty="0">
                <a:solidFill>
                  <a:srgbClr val="005AA5"/>
                </a:solidFill>
                <a:latin typeface="Ubuntu" pitchFamily="34" charset="0"/>
              </a:rPr>
              <a:t>ДОПОЛНИТЕЛЬНОЙ  НАКОПИТЕЛЬНОЙ ПЕНСИИ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683568" y="1397000"/>
          <a:ext cx="792088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7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5AA5"/>
                </a:solidFill>
                <a:latin typeface="Ubuntu" pitchFamily="34" charset="0"/>
                <a:ea typeface="+mn-ea"/>
                <a:cs typeface="+mn-cs"/>
              </a:rPr>
              <a:t>СТРАХОВОЙ ВЗНОС ПО ДОГОВОРУ</a:t>
            </a:r>
            <a:endParaRPr lang="ru-RU" sz="1800" b="1" dirty="0">
              <a:solidFill>
                <a:srgbClr val="005AA5"/>
              </a:solidFill>
              <a:latin typeface="Ubuntu" pitchFamily="34" charset="0"/>
              <a:ea typeface="+mn-ea"/>
              <a:cs typeface="+mn-cs"/>
            </a:endParaRPr>
          </a:p>
          <a:p>
            <a:r>
              <a:rPr lang="ru-RU" sz="1800" b="1" dirty="0">
                <a:solidFill>
                  <a:srgbClr val="005AA5"/>
                </a:solidFill>
                <a:latin typeface="Ubuntu" pitchFamily="34" charset="0"/>
                <a:ea typeface="+mn-ea"/>
                <a:cs typeface="+mn-cs"/>
              </a:rPr>
              <a:t>ДОБРОВОЛЬНОГО СТРАХОВАНИЯ ДОПОЛНИТЕЛЬНОЙ  НАКОПИТЕЛЬНОЙ ПЕНСИИ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821477"/>
              </p:ext>
            </p:extLst>
          </p:nvPr>
        </p:nvGraphicFramePr>
        <p:xfrm>
          <a:off x="467544" y="1340769"/>
          <a:ext cx="8280920" cy="3566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80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Тариф по договору страхования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Ubuntu" panose="020B05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Тариф работника (за счет средств</a:t>
                      </a:r>
                      <a:r>
                        <a:rPr lang="ru-RU" sz="1800" baseline="0" dirty="0" smtClean="0"/>
                        <a:t> работника)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Тариф работодателя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(за счет средств работодателя)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Итого  тариф по договору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4%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6%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7%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8%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…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…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10%</a:t>
                      </a:r>
                      <a:endParaRPr lang="ru-RU" sz="1800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13%</a:t>
                      </a:r>
                      <a:endParaRPr lang="ru-RU" sz="1800" b="1" dirty="0">
                        <a:latin typeface="Ubuntu" panose="020B05040306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9512" y="4941168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61950" algn="l"/>
              </a:tabLst>
            </a:pPr>
            <a:r>
              <a:rPr lang="ru-RU" b="1" dirty="0" smtClean="0"/>
              <a:t>Страховой взнос </a:t>
            </a:r>
            <a:r>
              <a:rPr lang="ru-RU" dirty="0" smtClean="0"/>
              <a:t>= начисленная заработная плата </a:t>
            </a:r>
            <a:r>
              <a:rPr lang="ru-RU" i="1" dirty="0" smtClean="0"/>
              <a:t> × </a:t>
            </a:r>
            <a:r>
              <a:rPr lang="ru-RU" dirty="0" smtClean="0">
                <a:sym typeface="Symbol"/>
              </a:rPr>
              <a:t> </a:t>
            </a:r>
            <a:r>
              <a:rPr lang="ru-RU" dirty="0" smtClean="0"/>
              <a:t>тариф по договору,</a:t>
            </a:r>
          </a:p>
          <a:p>
            <a:r>
              <a:rPr lang="ru-RU" sz="1400" dirty="0" smtClean="0"/>
              <a:t> </a:t>
            </a:r>
            <a:r>
              <a:rPr lang="ru-RU" sz="1200" i="1" dirty="0" smtClean="0"/>
              <a:t>в том числе </a:t>
            </a:r>
            <a:r>
              <a:rPr lang="ru-RU" sz="1600" i="1" dirty="0" smtClean="0"/>
              <a:t> </a:t>
            </a:r>
            <a:r>
              <a:rPr lang="ru-RU" i="1" dirty="0" smtClean="0"/>
              <a:t>страховой взнос работника = начисленная заработная × тариф работника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589240"/>
            <a:ext cx="86409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Примечание: начисленная заработная плата – суммы выплат, начисленные в пользу страхователя, - выплаты всех видов в денежном и (или) натуральном выражении, начисленные в пользу работающих граждан по всем основаниям независимо от источников финансирования, включая вознаграждения по гражданско-правовым договорам, кроме предусмотренных в перечне выплат, на которые не начисляются обязательные страховые взносы в бюджет фонда, утверждаемом Советом Министров РБ, но не выше 5-кратной величины средней заработной платы работников в республике за месяц, предшествующий месяцу, за который уплачиваются обязательные страховые</a:t>
            </a:r>
          </a:p>
          <a:p>
            <a:pPr algn="just"/>
            <a:r>
              <a:rPr lang="ru-RU" sz="1100" dirty="0" smtClean="0"/>
              <a:t> взносы, если иное не установлено Президентом РБ</a:t>
            </a:r>
            <a:endParaRPr lang="ru-RU" sz="11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olevikova\Desktop\Презентация\Слайд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5AA5"/>
                </a:solidFill>
                <a:latin typeface="Ubuntu" pitchFamily="34" charset="0"/>
                <a:ea typeface="+mn-ea"/>
                <a:cs typeface="+mn-cs"/>
              </a:rPr>
              <a:t>СТРАХОВОЙ ВЗНОС НА ПЕНСИОННОЕ СТРАХОВАНИЕ</a:t>
            </a:r>
            <a:endParaRPr lang="ru-RU" sz="1800" b="1" dirty="0">
              <a:solidFill>
                <a:srgbClr val="005AA5"/>
              </a:solidFill>
              <a:latin typeface="Ubuntu" pitchFamily="34" charset="0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87624" y="980728"/>
          <a:ext cx="712879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4211960" y="3140968"/>
            <a:ext cx="1224136" cy="33318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1960" y="1772816"/>
            <a:ext cx="1080120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626089">
            <a:off x="4299894" y="3022750"/>
            <a:ext cx="1044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до 3% ФОТ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900000">
            <a:off x="4014533" y="1568806"/>
            <a:ext cx="1246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до 10% </a:t>
            </a:r>
            <a:r>
              <a:rPr lang="ru-RU" sz="1200" b="1" i="1" dirty="0" smtClean="0">
                <a:solidFill>
                  <a:srgbClr val="FF0000"/>
                </a:solidFill>
              </a:rPr>
              <a:t>ФОТ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835696" y="3573016"/>
          <a:ext cx="662473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H="1">
            <a:off x="3779912" y="4581128"/>
            <a:ext cx="1008112" cy="28803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3851920" y="5661248"/>
            <a:ext cx="927719" cy="20764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0593081">
            <a:off x="3870513" y="4317705"/>
            <a:ext cx="1213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    1%  </a:t>
            </a:r>
            <a:r>
              <a:rPr lang="ru-RU" sz="1200" b="1" i="1" dirty="0" smtClean="0"/>
              <a:t>ФОТ</a:t>
            </a:r>
            <a:endParaRPr lang="ru-RU" sz="1400" b="1" i="1" dirty="0"/>
          </a:p>
        </p:txBody>
      </p:sp>
      <p:sp>
        <p:nvSpPr>
          <p:cNvPr id="28" name="TextBox 27"/>
          <p:cNvSpPr txBox="1"/>
          <p:nvPr/>
        </p:nvSpPr>
        <p:spPr>
          <a:xfrm rot="668063">
            <a:off x="3798276" y="5342782"/>
            <a:ext cx="1206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до 25%  </a:t>
            </a:r>
            <a:r>
              <a:rPr lang="ru-RU" sz="1200" b="1" i="1" dirty="0" smtClean="0"/>
              <a:t>ФОТ</a:t>
            </a:r>
            <a:endParaRPr lang="ru-RU" sz="1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5536" y="4221088"/>
            <a:ext cx="18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трудовая пенсия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067944" y="764704"/>
            <a:ext cx="4940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u="sng" dirty="0" smtClean="0"/>
              <a:t>страхование дополнительной накопительной пенсии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</TotalTime>
  <Words>1577</Words>
  <Application>Microsoft Office PowerPoint</Application>
  <PresentationFormat>Экран (4:3)</PresentationFormat>
  <Paragraphs>290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СТРАХОВОЙ ВЗНОС ПО ДОГОВОРУ ДОБРОВОЛЬНОГО СТРАХОВАНИЯ ДОПОЛНИТЕЛЬНОЙ  НАКОПИТЕЛЬНОЙ ПЕНСИИ </vt:lpstr>
      <vt:lpstr>СТРАХОВОЙ ВЗНОС НА ПЕНСИОННОЕ СТРАХОВАНИЕ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</dc:title>
  <dc:creator>polevikova</dc:creator>
  <cp:lastModifiedBy>Дяга Ирина Анатольевна</cp:lastModifiedBy>
  <cp:revision>380</cp:revision>
  <cp:lastPrinted>2021-09-27T07:10:24Z</cp:lastPrinted>
  <dcterms:created xsi:type="dcterms:W3CDTF">2020-09-30T10:41:17Z</dcterms:created>
  <dcterms:modified xsi:type="dcterms:W3CDTF">2022-07-29T10:06:10Z</dcterms:modified>
</cp:coreProperties>
</file>