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62" r:id="rId4"/>
    <p:sldId id="263" r:id="rId5"/>
    <p:sldId id="264" r:id="rId6"/>
    <p:sldId id="266" r:id="rId7"/>
    <p:sldId id="275" r:id="rId8"/>
    <p:sldId id="284" r:id="rId9"/>
    <p:sldId id="283" r:id="rId10"/>
    <p:sldId id="278" r:id="rId11"/>
    <p:sldId id="269" r:id="rId12"/>
    <p:sldId id="287" r:id="rId13"/>
    <p:sldId id="285" r:id="rId14"/>
    <p:sldId id="270" r:id="rId15"/>
    <p:sldId id="271" r:id="rId16"/>
    <p:sldId id="272" r:id="rId17"/>
    <p:sldId id="281" r:id="rId18"/>
    <p:sldId id="282" r:id="rId19"/>
    <p:sldId id="259" r:id="rId20"/>
  </p:sldIdLst>
  <p:sldSz cx="9144000" cy="6858000" type="screen4x3"/>
  <p:notesSz cx="6731000" cy="9855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B3"/>
    <a:srgbClr val="0066CC"/>
    <a:srgbClr val="558BB8"/>
    <a:srgbClr val="000000"/>
    <a:srgbClr val="3399FF"/>
    <a:srgbClr val="00664F"/>
    <a:srgbClr val="5F5F5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6305" autoAdjust="0"/>
  </p:normalViewPr>
  <p:slideViewPr>
    <p:cSldViewPr snapToGrid="0">
      <p:cViewPr varScale="1">
        <p:scale>
          <a:sx n="104" d="100"/>
          <a:sy n="104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2592" y="-96"/>
      </p:cViewPr>
      <p:guideLst>
        <p:guide orient="horz" pos="3104"/>
        <p:guide pos="212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160AE-797D-46D0-B022-8B959DD3B35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1353D-00B4-4D2E-9D9F-36460C00019B}">
      <dgm:prSet phldrT="[Text]" custT="1"/>
      <dgm:spPr>
        <a:solidFill>
          <a:srgbClr val="558BB8"/>
        </a:solidFill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pPr marL="268288" indent="0" algn="l">
            <a:spcAft>
              <a:spcPts val="0"/>
            </a:spcAft>
          </a:pPr>
          <a:r>
            <a:rPr lang="ru-RU" sz="2100" dirty="0" smtClean="0"/>
            <a:t>Транзитный мост между Европой и Азией</a:t>
          </a:r>
          <a:endParaRPr lang="ru-RU" sz="2100" dirty="0"/>
        </a:p>
      </dgm:t>
    </dgm:pt>
    <dgm:pt modelId="{6137F2D1-AB39-45F4-8097-DF4DC8FD5DCB}" type="parTrans" cxnId="{F5ABBF79-3C46-455E-B41C-1884401730AB}">
      <dgm:prSet/>
      <dgm:spPr/>
      <dgm:t>
        <a:bodyPr/>
        <a:lstStyle/>
        <a:p>
          <a:endParaRPr lang="ru-RU" sz="2400"/>
        </a:p>
      </dgm:t>
    </dgm:pt>
    <dgm:pt modelId="{922BD233-537C-422D-B592-C9713A6778E3}" type="sibTrans" cxnId="{F5ABBF79-3C46-455E-B41C-1884401730AB}">
      <dgm:prSet/>
      <dgm:spPr/>
      <dgm:t>
        <a:bodyPr/>
        <a:lstStyle/>
        <a:p>
          <a:endParaRPr lang="ru-RU" sz="2400"/>
        </a:p>
      </dgm:t>
    </dgm:pt>
    <dgm:pt modelId="{72B44BC6-17F9-44CF-854B-00AC7FB2899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266700" indent="0" algn="l"/>
          <a:r>
            <a:rPr lang="ru-RU" sz="2100" dirty="0" smtClean="0"/>
            <a:t>Международные транспортные коридоры, развитая транспортная сеть</a:t>
          </a:r>
          <a:endParaRPr lang="ru-RU" sz="2100" dirty="0"/>
        </a:p>
      </dgm:t>
    </dgm:pt>
    <dgm:pt modelId="{23900805-4F2B-48CC-96BB-7FB564F31C3C}" type="parTrans" cxnId="{5B35F5AF-1726-495C-906D-B36803D33ED8}">
      <dgm:prSet/>
      <dgm:spPr/>
      <dgm:t>
        <a:bodyPr/>
        <a:lstStyle/>
        <a:p>
          <a:endParaRPr lang="ru-RU" sz="2400"/>
        </a:p>
      </dgm:t>
    </dgm:pt>
    <dgm:pt modelId="{F9577E74-E465-404C-B0D7-B0EB51324238}" type="sibTrans" cxnId="{5B35F5AF-1726-495C-906D-B36803D33ED8}">
      <dgm:prSet/>
      <dgm:spPr/>
      <dgm:t>
        <a:bodyPr/>
        <a:lstStyle/>
        <a:p>
          <a:endParaRPr lang="ru-RU" sz="2400"/>
        </a:p>
      </dgm:t>
    </dgm:pt>
    <dgm:pt modelId="{CA038D7C-C3A1-4930-AD24-DB6F8DB82306}">
      <dgm:prSet phldrT="[Text]" custT="1"/>
      <dgm:spPr>
        <a:solidFill>
          <a:srgbClr val="558BB8"/>
        </a:solidFill>
      </dgm:spPr>
      <dgm:t>
        <a:bodyPr/>
        <a:lstStyle/>
        <a:p>
          <a:pPr marL="266700" indent="0" algn="l">
            <a:lnSpc>
              <a:spcPct val="100000"/>
            </a:lnSpc>
            <a:spcAft>
              <a:spcPts val="0"/>
            </a:spcAft>
          </a:pPr>
          <a:r>
            <a:rPr lang="be-BY" sz="2100" dirty="0" smtClean="0"/>
            <a:t>Огромный экспортный потенциал</a:t>
          </a:r>
          <a:endParaRPr lang="ru-RU" sz="2100" dirty="0"/>
        </a:p>
      </dgm:t>
    </dgm:pt>
    <dgm:pt modelId="{AF03B758-861D-423C-B754-BA4BE332BB61}" type="parTrans" cxnId="{FDDBDC48-1EB2-4C81-85E4-CFB7AB37CB4F}">
      <dgm:prSet/>
      <dgm:spPr/>
      <dgm:t>
        <a:bodyPr/>
        <a:lstStyle/>
        <a:p>
          <a:endParaRPr lang="ru-RU" sz="2400"/>
        </a:p>
      </dgm:t>
    </dgm:pt>
    <dgm:pt modelId="{7B3F1F00-A6E9-4518-9073-E288AF41F0CC}" type="sibTrans" cxnId="{FDDBDC48-1EB2-4C81-85E4-CFB7AB37CB4F}">
      <dgm:prSet/>
      <dgm:spPr/>
      <dgm:t>
        <a:bodyPr/>
        <a:lstStyle/>
        <a:p>
          <a:endParaRPr lang="ru-RU" sz="2400"/>
        </a:p>
      </dgm:t>
    </dgm:pt>
    <dgm:pt modelId="{38E03E39-2520-404E-B445-698A0EF5503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266700" indent="0" algn="l">
            <a:spcAft>
              <a:spcPts val="0"/>
            </a:spcAft>
          </a:pPr>
          <a:r>
            <a:rPr lang="be-BY" sz="2100" dirty="0" smtClean="0"/>
            <a:t>Мощные капиталовложения в инфраструктуру</a:t>
          </a:r>
          <a:endParaRPr lang="ru-RU" sz="2100" dirty="0"/>
        </a:p>
      </dgm:t>
    </dgm:pt>
    <dgm:pt modelId="{90F0AF36-3F7D-4DBF-BA6D-1C39FB5B944E}" type="parTrans" cxnId="{FF00435F-6353-447A-B382-047FD23405AC}">
      <dgm:prSet/>
      <dgm:spPr/>
      <dgm:t>
        <a:bodyPr/>
        <a:lstStyle/>
        <a:p>
          <a:endParaRPr lang="ru-RU" sz="2400"/>
        </a:p>
      </dgm:t>
    </dgm:pt>
    <dgm:pt modelId="{0A1355C5-81B5-4468-920E-6B8617EDC38A}" type="sibTrans" cxnId="{FF00435F-6353-447A-B382-047FD23405AC}">
      <dgm:prSet/>
      <dgm:spPr/>
      <dgm:t>
        <a:bodyPr/>
        <a:lstStyle/>
        <a:p>
          <a:endParaRPr lang="ru-RU" sz="2400"/>
        </a:p>
      </dgm:t>
    </dgm:pt>
    <dgm:pt modelId="{74A94B42-CC8F-479C-9564-19769203FCAC}">
      <dgm:prSet phldrT="[Text]" custT="1"/>
      <dgm:spPr>
        <a:solidFill>
          <a:srgbClr val="558BB8"/>
        </a:solidFill>
      </dgm:spPr>
      <dgm:t>
        <a:bodyPr/>
        <a:lstStyle/>
        <a:p>
          <a:pPr marL="266700" indent="0" algn="l">
            <a:spcAft>
              <a:spcPts val="0"/>
            </a:spcAft>
          </a:pPr>
          <a:r>
            <a:rPr lang="be-BY" sz="2100" dirty="0" smtClean="0"/>
            <a:t>Участие в интеграционных проектах</a:t>
          </a:r>
          <a:endParaRPr lang="ru-RU" sz="2100" dirty="0"/>
        </a:p>
      </dgm:t>
    </dgm:pt>
    <dgm:pt modelId="{1FB5B1C2-7B46-464A-9167-EFA98F965707}" type="sibTrans" cxnId="{DAF6706D-BCAF-4485-9506-2760C8FBC5EF}">
      <dgm:prSet/>
      <dgm:spPr/>
      <dgm:t>
        <a:bodyPr/>
        <a:lstStyle/>
        <a:p>
          <a:endParaRPr lang="ru-RU" sz="2400"/>
        </a:p>
      </dgm:t>
    </dgm:pt>
    <dgm:pt modelId="{8EE14333-9C0B-488C-A888-1C9D14F9063F}" type="parTrans" cxnId="{DAF6706D-BCAF-4485-9506-2760C8FBC5EF}">
      <dgm:prSet/>
      <dgm:spPr/>
      <dgm:t>
        <a:bodyPr/>
        <a:lstStyle/>
        <a:p>
          <a:endParaRPr lang="ru-RU" sz="2400"/>
        </a:p>
      </dgm:t>
    </dgm:pt>
    <dgm:pt modelId="{C14C043C-2AF1-471C-83A9-82028EA60E6E}" type="pres">
      <dgm:prSet presAssocID="{93D160AE-797D-46D0-B022-8B959DD3B35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83326-251F-4641-86DB-7ECBD679AF69}" type="pres">
      <dgm:prSet presAssocID="{4DB1353D-00B4-4D2E-9D9F-36460C00019B}" presName="composite" presStyleCnt="0"/>
      <dgm:spPr/>
    </dgm:pt>
    <dgm:pt modelId="{D62B3336-3B55-48EC-8BA4-E6333750F4A1}" type="pres">
      <dgm:prSet presAssocID="{4DB1353D-00B4-4D2E-9D9F-36460C00019B}" presName="imgShp" presStyleLbl="fgImgPlace1" presStyleIdx="0" presStyleCnt="5" custLinFactX="-9234" custLinFactNeighborX="-100000" custLinFactNeighborY="605"/>
      <dgm:spPr>
        <a:solidFill>
          <a:srgbClr val="558BB8"/>
        </a:solidFill>
      </dgm:spPr>
    </dgm:pt>
    <dgm:pt modelId="{A27E3FB4-FBBC-4116-8D71-3A12BDA065D3}" type="pres">
      <dgm:prSet presAssocID="{4DB1353D-00B4-4D2E-9D9F-36460C00019B}" presName="txShp" presStyleLbl="node1" presStyleIdx="0" presStyleCnt="5" custScaleX="134203" custScaleY="120488" custLinFactNeighborX="-106" custLinFactNeighborY="-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B50EA-E1D7-4724-9E63-978AE312B381}" type="pres">
      <dgm:prSet presAssocID="{922BD233-537C-422D-B592-C9713A6778E3}" presName="spacing" presStyleCnt="0"/>
      <dgm:spPr/>
    </dgm:pt>
    <dgm:pt modelId="{E80FC9A1-4179-40CD-A8CA-F21318A98456}" type="pres">
      <dgm:prSet presAssocID="{72B44BC6-17F9-44CF-854B-00AC7FB2899B}" presName="composite" presStyleCnt="0"/>
      <dgm:spPr/>
    </dgm:pt>
    <dgm:pt modelId="{811490F3-0B7B-4241-9314-3D5B2A5F1D74}" type="pres">
      <dgm:prSet presAssocID="{72B44BC6-17F9-44CF-854B-00AC7FB2899B}" presName="imgShp" presStyleLbl="fgImgPlace1" presStyleIdx="1" presStyleCnt="5" custLinFactX="-9568" custLinFactNeighborX="-100000" custLinFactNeighborY="1087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D14B904-7278-4587-84C9-0C50C363B57A}" type="pres">
      <dgm:prSet presAssocID="{72B44BC6-17F9-44CF-854B-00AC7FB2899B}" presName="txShp" presStyleLbl="node1" presStyleIdx="1" presStyleCnt="5" custScaleX="134719" custScaleY="11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BF0E4-098E-424D-A4C3-84968B6D9C49}" type="pres">
      <dgm:prSet presAssocID="{F9577E74-E465-404C-B0D7-B0EB51324238}" presName="spacing" presStyleCnt="0"/>
      <dgm:spPr/>
    </dgm:pt>
    <dgm:pt modelId="{C62EC2D5-DE5D-4F62-9DA0-5733E5A1728D}" type="pres">
      <dgm:prSet presAssocID="{CA038D7C-C3A1-4930-AD24-DB6F8DB82306}" presName="composite" presStyleCnt="0"/>
      <dgm:spPr/>
    </dgm:pt>
    <dgm:pt modelId="{3DAB16B5-2FA4-458A-836F-4CC4B18BF095}" type="pres">
      <dgm:prSet presAssocID="{CA038D7C-C3A1-4930-AD24-DB6F8DB82306}" presName="imgShp" presStyleLbl="fgImgPlace1" presStyleIdx="2" presStyleCnt="5" custLinFactX="-12230" custLinFactNeighborX="-100000" custLinFactNeighborY="1287"/>
      <dgm:spPr>
        <a:solidFill>
          <a:srgbClr val="558BB8"/>
        </a:solidFill>
      </dgm:spPr>
      <dgm:t>
        <a:bodyPr/>
        <a:lstStyle/>
        <a:p>
          <a:endParaRPr lang="ru-RU"/>
        </a:p>
      </dgm:t>
    </dgm:pt>
    <dgm:pt modelId="{AE1C70A1-249E-45C5-B3F5-D960E71884FC}" type="pres">
      <dgm:prSet presAssocID="{CA038D7C-C3A1-4930-AD24-DB6F8DB82306}" presName="txShp" presStyleLbl="node1" presStyleIdx="2" presStyleCnt="5" custScaleX="134719" custScaleY="11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3922A-F968-4397-95CE-08366C27AE33}" type="pres">
      <dgm:prSet presAssocID="{7B3F1F00-A6E9-4518-9073-E288AF41F0CC}" presName="spacing" presStyleCnt="0"/>
      <dgm:spPr/>
    </dgm:pt>
    <dgm:pt modelId="{26F7AD3C-6682-47D4-80D0-8F43AF8A2FF8}" type="pres">
      <dgm:prSet presAssocID="{38E03E39-2520-404E-B445-698A0EF55033}" presName="composite" presStyleCnt="0"/>
      <dgm:spPr/>
    </dgm:pt>
    <dgm:pt modelId="{1D8B3E13-222F-4578-8678-315C630E503B}" type="pres">
      <dgm:prSet presAssocID="{38E03E39-2520-404E-B445-698A0EF55033}" presName="imgShp" presStyleLbl="fgImgPlace1" presStyleIdx="3" presStyleCnt="5" custLinFactX="-10654" custLinFactNeighborX="-100000" custLinFactNeighborY="-1691"/>
      <dgm:spPr>
        <a:solidFill>
          <a:schemeClr val="bg1">
            <a:lumMod val="5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/>
        </a:p>
      </dgm:t>
    </dgm:pt>
    <dgm:pt modelId="{3C4D9C1F-2A88-4A8D-9C6D-7A110E74788C}" type="pres">
      <dgm:prSet presAssocID="{38E03E39-2520-404E-B445-698A0EF55033}" presName="txShp" presStyleLbl="node1" presStyleIdx="3" presStyleCnt="5" custScaleX="134719" custScaleY="11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DC060-63C7-4BEE-AAE3-6386C33EA1AC}" type="pres">
      <dgm:prSet presAssocID="{0A1355C5-81B5-4468-920E-6B8617EDC38A}" presName="spacing" presStyleCnt="0"/>
      <dgm:spPr/>
    </dgm:pt>
    <dgm:pt modelId="{D4647D88-DCB8-42AF-A777-0EF2977C363B}" type="pres">
      <dgm:prSet presAssocID="{74A94B42-CC8F-479C-9564-19769203FCAC}" presName="composite" presStyleCnt="0"/>
      <dgm:spPr/>
    </dgm:pt>
    <dgm:pt modelId="{C360CCC8-26FD-486C-914A-7C6BE272836E}" type="pres">
      <dgm:prSet presAssocID="{74A94B42-CC8F-479C-9564-19769203FCAC}" presName="imgShp" presStyleLbl="fgImgPlace1" presStyleIdx="4" presStyleCnt="5" custLinFactX="-13498" custLinFactNeighborX="-100000" custLinFactNeighborY="2585"/>
      <dgm:spPr>
        <a:solidFill>
          <a:srgbClr val="558BB8"/>
        </a:solidFill>
      </dgm:spPr>
      <dgm:t>
        <a:bodyPr/>
        <a:lstStyle/>
        <a:p>
          <a:endParaRPr lang="ru-RU"/>
        </a:p>
      </dgm:t>
    </dgm:pt>
    <dgm:pt modelId="{D235AAD2-45A4-44EA-A247-FAE47A96E1AA}" type="pres">
      <dgm:prSet presAssocID="{74A94B42-CC8F-479C-9564-19769203FCAC}" presName="txShp" presStyleLbl="node1" presStyleIdx="4" presStyleCnt="5" custScaleX="135083" custScaleY="10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6706D-BCAF-4485-9506-2760C8FBC5EF}" srcId="{93D160AE-797D-46D0-B022-8B959DD3B350}" destId="{74A94B42-CC8F-479C-9564-19769203FCAC}" srcOrd="4" destOrd="0" parTransId="{8EE14333-9C0B-488C-A888-1C9D14F9063F}" sibTransId="{1FB5B1C2-7B46-464A-9167-EFA98F965707}"/>
    <dgm:cxn modelId="{FF00435F-6353-447A-B382-047FD23405AC}" srcId="{93D160AE-797D-46D0-B022-8B959DD3B350}" destId="{38E03E39-2520-404E-B445-698A0EF55033}" srcOrd="3" destOrd="0" parTransId="{90F0AF36-3F7D-4DBF-BA6D-1C39FB5B944E}" sibTransId="{0A1355C5-81B5-4468-920E-6B8617EDC38A}"/>
    <dgm:cxn modelId="{2675D488-E21B-49CD-891C-6022B2E37392}" type="presOf" srcId="{38E03E39-2520-404E-B445-698A0EF55033}" destId="{3C4D9C1F-2A88-4A8D-9C6D-7A110E74788C}" srcOrd="0" destOrd="0" presId="urn:microsoft.com/office/officeart/2005/8/layout/vList3#1"/>
    <dgm:cxn modelId="{F5ABBF79-3C46-455E-B41C-1884401730AB}" srcId="{93D160AE-797D-46D0-B022-8B959DD3B350}" destId="{4DB1353D-00B4-4D2E-9D9F-36460C00019B}" srcOrd="0" destOrd="0" parTransId="{6137F2D1-AB39-45F4-8097-DF4DC8FD5DCB}" sibTransId="{922BD233-537C-422D-B592-C9713A6778E3}"/>
    <dgm:cxn modelId="{7FDB53DB-9156-49AC-BCDA-9B4B920FA883}" type="presOf" srcId="{74A94B42-CC8F-479C-9564-19769203FCAC}" destId="{D235AAD2-45A4-44EA-A247-FAE47A96E1AA}" srcOrd="0" destOrd="0" presId="urn:microsoft.com/office/officeart/2005/8/layout/vList3#1"/>
    <dgm:cxn modelId="{FDDBDC48-1EB2-4C81-85E4-CFB7AB37CB4F}" srcId="{93D160AE-797D-46D0-B022-8B959DD3B350}" destId="{CA038D7C-C3A1-4930-AD24-DB6F8DB82306}" srcOrd="2" destOrd="0" parTransId="{AF03B758-861D-423C-B754-BA4BE332BB61}" sibTransId="{7B3F1F00-A6E9-4518-9073-E288AF41F0CC}"/>
    <dgm:cxn modelId="{D93B6012-D23A-4EC8-B836-4D6C3CA0F8EF}" type="presOf" srcId="{CA038D7C-C3A1-4930-AD24-DB6F8DB82306}" destId="{AE1C70A1-249E-45C5-B3F5-D960E71884FC}" srcOrd="0" destOrd="0" presId="urn:microsoft.com/office/officeart/2005/8/layout/vList3#1"/>
    <dgm:cxn modelId="{0D91FEA1-7F12-4D19-9E6A-862C045565AF}" type="presOf" srcId="{93D160AE-797D-46D0-B022-8B959DD3B350}" destId="{C14C043C-2AF1-471C-83A9-82028EA60E6E}" srcOrd="0" destOrd="0" presId="urn:microsoft.com/office/officeart/2005/8/layout/vList3#1"/>
    <dgm:cxn modelId="{34BFCDE6-19B5-42E2-90BA-867F19FB9DF6}" type="presOf" srcId="{4DB1353D-00B4-4D2E-9D9F-36460C00019B}" destId="{A27E3FB4-FBBC-4116-8D71-3A12BDA065D3}" srcOrd="0" destOrd="0" presId="urn:microsoft.com/office/officeart/2005/8/layout/vList3#1"/>
    <dgm:cxn modelId="{5B35F5AF-1726-495C-906D-B36803D33ED8}" srcId="{93D160AE-797D-46D0-B022-8B959DD3B350}" destId="{72B44BC6-17F9-44CF-854B-00AC7FB2899B}" srcOrd="1" destOrd="0" parTransId="{23900805-4F2B-48CC-96BB-7FB564F31C3C}" sibTransId="{F9577E74-E465-404C-B0D7-B0EB51324238}"/>
    <dgm:cxn modelId="{D94712EB-7729-4B3E-A389-317A962984EF}" type="presOf" srcId="{72B44BC6-17F9-44CF-854B-00AC7FB2899B}" destId="{BD14B904-7278-4587-84C9-0C50C363B57A}" srcOrd="0" destOrd="0" presId="urn:microsoft.com/office/officeart/2005/8/layout/vList3#1"/>
    <dgm:cxn modelId="{83BB49EE-D922-47DF-ACD5-8BC4925A63FB}" type="presParOf" srcId="{C14C043C-2AF1-471C-83A9-82028EA60E6E}" destId="{73483326-251F-4641-86DB-7ECBD679AF69}" srcOrd="0" destOrd="0" presId="urn:microsoft.com/office/officeart/2005/8/layout/vList3#1"/>
    <dgm:cxn modelId="{0C0AC516-1324-427E-9EF3-92B5E2423BC7}" type="presParOf" srcId="{73483326-251F-4641-86DB-7ECBD679AF69}" destId="{D62B3336-3B55-48EC-8BA4-E6333750F4A1}" srcOrd="0" destOrd="0" presId="urn:microsoft.com/office/officeart/2005/8/layout/vList3#1"/>
    <dgm:cxn modelId="{D0A9062D-8333-4A57-9FB2-A3FB7BDC1121}" type="presParOf" srcId="{73483326-251F-4641-86DB-7ECBD679AF69}" destId="{A27E3FB4-FBBC-4116-8D71-3A12BDA065D3}" srcOrd="1" destOrd="0" presId="urn:microsoft.com/office/officeart/2005/8/layout/vList3#1"/>
    <dgm:cxn modelId="{63BC0ECD-9B88-4245-A70D-4D730B264172}" type="presParOf" srcId="{C14C043C-2AF1-471C-83A9-82028EA60E6E}" destId="{BD5B50EA-E1D7-4724-9E63-978AE312B381}" srcOrd="1" destOrd="0" presId="urn:microsoft.com/office/officeart/2005/8/layout/vList3#1"/>
    <dgm:cxn modelId="{46779299-93AD-4080-9607-6C408300509F}" type="presParOf" srcId="{C14C043C-2AF1-471C-83A9-82028EA60E6E}" destId="{E80FC9A1-4179-40CD-A8CA-F21318A98456}" srcOrd="2" destOrd="0" presId="urn:microsoft.com/office/officeart/2005/8/layout/vList3#1"/>
    <dgm:cxn modelId="{C8E3ABFF-2D9B-417F-9737-ED04CFF38C99}" type="presParOf" srcId="{E80FC9A1-4179-40CD-A8CA-F21318A98456}" destId="{811490F3-0B7B-4241-9314-3D5B2A5F1D74}" srcOrd="0" destOrd="0" presId="urn:microsoft.com/office/officeart/2005/8/layout/vList3#1"/>
    <dgm:cxn modelId="{3257A4E1-1B6D-4760-82F5-1C50FD3B738E}" type="presParOf" srcId="{E80FC9A1-4179-40CD-A8CA-F21318A98456}" destId="{BD14B904-7278-4587-84C9-0C50C363B57A}" srcOrd="1" destOrd="0" presId="urn:microsoft.com/office/officeart/2005/8/layout/vList3#1"/>
    <dgm:cxn modelId="{B971CD10-E3A2-4CAE-A27E-659D10F98B9C}" type="presParOf" srcId="{C14C043C-2AF1-471C-83A9-82028EA60E6E}" destId="{6AABF0E4-098E-424D-A4C3-84968B6D9C49}" srcOrd="3" destOrd="0" presId="urn:microsoft.com/office/officeart/2005/8/layout/vList3#1"/>
    <dgm:cxn modelId="{A992C986-2D2F-41FF-96F1-16331F7F0B03}" type="presParOf" srcId="{C14C043C-2AF1-471C-83A9-82028EA60E6E}" destId="{C62EC2D5-DE5D-4F62-9DA0-5733E5A1728D}" srcOrd="4" destOrd="0" presId="urn:microsoft.com/office/officeart/2005/8/layout/vList3#1"/>
    <dgm:cxn modelId="{A65583AA-8BCF-483D-A0FB-5CE64072C537}" type="presParOf" srcId="{C62EC2D5-DE5D-4F62-9DA0-5733E5A1728D}" destId="{3DAB16B5-2FA4-458A-836F-4CC4B18BF095}" srcOrd="0" destOrd="0" presId="urn:microsoft.com/office/officeart/2005/8/layout/vList3#1"/>
    <dgm:cxn modelId="{B3399BA5-6175-48F0-B8EB-9BC1C79607BE}" type="presParOf" srcId="{C62EC2D5-DE5D-4F62-9DA0-5733E5A1728D}" destId="{AE1C70A1-249E-45C5-B3F5-D960E71884FC}" srcOrd="1" destOrd="0" presId="urn:microsoft.com/office/officeart/2005/8/layout/vList3#1"/>
    <dgm:cxn modelId="{B5FB4E62-CAF1-4A3A-837F-539AF5B875AD}" type="presParOf" srcId="{C14C043C-2AF1-471C-83A9-82028EA60E6E}" destId="{ED83922A-F968-4397-95CE-08366C27AE33}" srcOrd="5" destOrd="0" presId="urn:microsoft.com/office/officeart/2005/8/layout/vList3#1"/>
    <dgm:cxn modelId="{C3E9BE8F-2238-4FAB-9514-BA8200077BF5}" type="presParOf" srcId="{C14C043C-2AF1-471C-83A9-82028EA60E6E}" destId="{26F7AD3C-6682-47D4-80D0-8F43AF8A2FF8}" srcOrd="6" destOrd="0" presId="urn:microsoft.com/office/officeart/2005/8/layout/vList3#1"/>
    <dgm:cxn modelId="{6D35DFB8-F8D6-48F6-A7C5-1801396B0BC1}" type="presParOf" srcId="{26F7AD3C-6682-47D4-80D0-8F43AF8A2FF8}" destId="{1D8B3E13-222F-4578-8678-315C630E503B}" srcOrd="0" destOrd="0" presId="urn:microsoft.com/office/officeart/2005/8/layout/vList3#1"/>
    <dgm:cxn modelId="{1EEC00DA-6694-4676-8527-4C5A2C10D823}" type="presParOf" srcId="{26F7AD3C-6682-47D4-80D0-8F43AF8A2FF8}" destId="{3C4D9C1F-2A88-4A8D-9C6D-7A110E74788C}" srcOrd="1" destOrd="0" presId="urn:microsoft.com/office/officeart/2005/8/layout/vList3#1"/>
    <dgm:cxn modelId="{02EDD066-F4F2-4CDA-A8A1-5697FF38F2A2}" type="presParOf" srcId="{C14C043C-2AF1-471C-83A9-82028EA60E6E}" destId="{6CDDC060-63C7-4BEE-AAE3-6386C33EA1AC}" srcOrd="7" destOrd="0" presId="urn:microsoft.com/office/officeart/2005/8/layout/vList3#1"/>
    <dgm:cxn modelId="{83FBC27D-1B0A-4AA5-9637-AC3EC68E5620}" type="presParOf" srcId="{C14C043C-2AF1-471C-83A9-82028EA60E6E}" destId="{D4647D88-DCB8-42AF-A777-0EF2977C363B}" srcOrd="8" destOrd="0" presId="urn:microsoft.com/office/officeart/2005/8/layout/vList3#1"/>
    <dgm:cxn modelId="{7D07DD48-4C1F-4AD4-A15C-C49C8641CF88}" type="presParOf" srcId="{D4647D88-DCB8-42AF-A777-0EF2977C363B}" destId="{C360CCC8-26FD-486C-914A-7C6BE272836E}" srcOrd="0" destOrd="0" presId="urn:microsoft.com/office/officeart/2005/8/layout/vList3#1"/>
    <dgm:cxn modelId="{EA7B3CC0-39FF-4C61-AF57-4507C850AF44}" type="presParOf" srcId="{D4647D88-DCB8-42AF-A777-0EF2977C363B}" destId="{D235AAD2-45A4-44EA-A247-FAE47A96E1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707B1-393C-4ACF-8412-F6087073487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B94AB-B0D1-4B4A-888C-898BC92645B3}">
      <dgm:prSet phldrT="[Текст]" custT="1"/>
      <dgm:spPr>
        <a:solidFill>
          <a:srgbClr val="558BB8"/>
        </a:solidFill>
      </dgm:spPr>
      <dgm:t>
        <a:bodyPr/>
        <a:lstStyle/>
        <a:p>
          <a:r>
            <a:rPr lang="ru-RU" sz="2100" dirty="0" smtClean="0"/>
            <a:t>Создание    единого логистического оператора </a:t>
          </a:r>
          <a:endParaRPr lang="ru-RU" sz="2100" b="0" dirty="0"/>
        </a:p>
      </dgm:t>
    </dgm:pt>
    <dgm:pt modelId="{5C1AA10A-340B-45EF-B886-6DC66CB5C887}" type="parTrans" cxnId="{421CE575-AAB8-42B0-93DA-8EA7AEDB1D09}">
      <dgm:prSet/>
      <dgm:spPr/>
      <dgm:t>
        <a:bodyPr/>
        <a:lstStyle/>
        <a:p>
          <a:endParaRPr lang="ru-RU"/>
        </a:p>
      </dgm:t>
    </dgm:pt>
    <dgm:pt modelId="{56CAF252-3AAF-4A4A-87D5-D449CEA6795A}" type="sibTrans" cxnId="{421CE575-AAB8-42B0-93DA-8EA7AEDB1D09}">
      <dgm:prSet/>
      <dgm:spPr/>
      <dgm:t>
        <a:bodyPr/>
        <a:lstStyle/>
        <a:p>
          <a:endParaRPr lang="ru-RU"/>
        </a:p>
      </dgm:t>
    </dgm:pt>
    <dgm:pt modelId="{838E8525-C42C-4D3C-9879-767E21D0A235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100" dirty="0" smtClean="0"/>
            <a:t>Ориентация на клиента при оказании логистических услуг </a:t>
          </a:r>
          <a:endParaRPr lang="ru-RU" sz="2100" b="0" dirty="0"/>
        </a:p>
      </dgm:t>
    </dgm:pt>
    <dgm:pt modelId="{2C4E8476-C143-460E-8184-259254CA585E}" type="parTrans" cxnId="{769CB974-58E2-4BFF-B300-5B6DC97C093C}">
      <dgm:prSet/>
      <dgm:spPr/>
      <dgm:t>
        <a:bodyPr/>
        <a:lstStyle/>
        <a:p>
          <a:endParaRPr lang="ru-RU"/>
        </a:p>
      </dgm:t>
    </dgm:pt>
    <dgm:pt modelId="{5ACEEE35-5C47-47FE-8D52-7826CF23869E}" type="sibTrans" cxnId="{769CB974-58E2-4BFF-B300-5B6DC97C093C}">
      <dgm:prSet/>
      <dgm:spPr/>
      <dgm:t>
        <a:bodyPr/>
        <a:lstStyle/>
        <a:p>
          <a:endParaRPr lang="ru-RU"/>
        </a:p>
      </dgm:t>
    </dgm:pt>
    <dgm:pt modelId="{DC46EDE4-55EA-4EF4-B658-A143D6D97D49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100" b="0" dirty="0" smtClean="0"/>
            <a:t>Эффективная организация интермодальных перевозок</a:t>
          </a:r>
          <a:endParaRPr lang="ru-RU" sz="2100" b="0" dirty="0"/>
        </a:p>
      </dgm:t>
    </dgm:pt>
    <dgm:pt modelId="{52A294EC-3AE7-4ACD-B6C7-D57EE090588F}" type="parTrans" cxnId="{28C9639E-CEE0-41BC-9572-878A1FD312AE}">
      <dgm:prSet/>
      <dgm:spPr/>
      <dgm:t>
        <a:bodyPr/>
        <a:lstStyle/>
        <a:p>
          <a:endParaRPr lang="ru-RU"/>
        </a:p>
      </dgm:t>
    </dgm:pt>
    <dgm:pt modelId="{8CCBAD4A-8EF3-4DE0-BB3E-F3B502C23778}" type="sibTrans" cxnId="{28C9639E-CEE0-41BC-9572-878A1FD312AE}">
      <dgm:prSet/>
      <dgm:spPr/>
      <dgm:t>
        <a:bodyPr/>
        <a:lstStyle/>
        <a:p>
          <a:endParaRPr lang="ru-RU"/>
        </a:p>
      </dgm:t>
    </dgm:pt>
    <dgm:pt modelId="{F9A5D2C3-38F5-404F-B2E7-72230FCACD21}">
      <dgm:prSet phldrT="[Текст]" custT="1"/>
      <dgm:spPr>
        <a:solidFill>
          <a:srgbClr val="558BB8"/>
        </a:solidFill>
      </dgm:spPr>
      <dgm:t>
        <a:bodyPr/>
        <a:lstStyle/>
        <a:p>
          <a:r>
            <a:rPr lang="ru-RU" sz="2100" b="0" dirty="0" smtClean="0"/>
            <a:t>Создание сети транспортно-логистических центров</a:t>
          </a:r>
          <a:endParaRPr lang="ru-RU" sz="2100" b="0" dirty="0"/>
        </a:p>
      </dgm:t>
    </dgm:pt>
    <dgm:pt modelId="{CA1135BC-A93A-452F-AF40-810D893577D1}" type="parTrans" cxnId="{F6AD7D1E-A0C8-4903-B742-7E925A64270A}">
      <dgm:prSet/>
      <dgm:spPr/>
      <dgm:t>
        <a:bodyPr/>
        <a:lstStyle/>
        <a:p>
          <a:endParaRPr lang="ru-RU"/>
        </a:p>
      </dgm:t>
    </dgm:pt>
    <dgm:pt modelId="{ADF8ECF1-CDC7-431B-A623-1262E8E421ED}" type="sibTrans" cxnId="{F6AD7D1E-A0C8-4903-B742-7E925A64270A}">
      <dgm:prSet/>
      <dgm:spPr/>
      <dgm:t>
        <a:bodyPr/>
        <a:lstStyle/>
        <a:p>
          <a:endParaRPr lang="ru-RU"/>
        </a:p>
      </dgm:t>
    </dgm:pt>
    <dgm:pt modelId="{7C6F9053-B069-4CBE-8084-984A48AA791C}" type="pres">
      <dgm:prSet presAssocID="{545707B1-393C-4ACF-8412-F608707348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21B69-002F-4536-993A-3CA0536233B3}" type="pres">
      <dgm:prSet presAssocID="{545707B1-393C-4ACF-8412-F6087073487A}" presName="axisShape" presStyleLbl="bgShp" presStyleIdx="0" presStyleCnt="1" custScaleX="107836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C2A2FFE5-F803-41EB-8ABF-3BE2E8437BD2}" type="pres">
      <dgm:prSet presAssocID="{545707B1-393C-4ACF-8412-F6087073487A}" presName="rect1" presStyleLbl="node1" presStyleIdx="0" presStyleCnt="4" custScaleX="112356" custScaleY="101571" custLinFactNeighborX="-6421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7B7D1-CF41-424C-93C2-A53C7BB155DD}" type="pres">
      <dgm:prSet presAssocID="{545707B1-393C-4ACF-8412-F6087073487A}" presName="rect2" presStyleLbl="node1" presStyleIdx="1" presStyleCnt="4" custScaleX="112356" custScaleY="101571" custLinFactNeighborX="6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DD12B-5E87-4564-BB3A-4DD6159F5C0E}" type="pres">
      <dgm:prSet presAssocID="{545707B1-393C-4ACF-8412-F6087073487A}" presName="rect3" presStyleLbl="node1" presStyleIdx="2" presStyleCnt="4" custScaleX="112356" custScaleY="101571" custLinFactNeighborX="-6814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E76BD-0D24-44C5-951C-CA7B5357D398}" type="pres">
      <dgm:prSet presAssocID="{545707B1-393C-4ACF-8412-F6087073487A}" presName="rect4" presStyleLbl="node1" presStyleIdx="3" presStyleCnt="4" custScaleX="112283" custScaleY="101527" custLinFactNeighborX="7240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D7D1E-A0C8-4903-B742-7E925A64270A}" srcId="{545707B1-393C-4ACF-8412-F6087073487A}" destId="{F9A5D2C3-38F5-404F-B2E7-72230FCACD21}" srcOrd="3" destOrd="0" parTransId="{CA1135BC-A93A-452F-AF40-810D893577D1}" sibTransId="{ADF8ECF1-CDC7-431B-A623-1262E8E421ED}"/>
    <dgm:cxn modelId="{421CE575-AAB8-42B0-93DA-8EA7AEDB1D09}" srcId="{545707B1-393C-4ACF-8412-F6087073487A}" destId="{7E9B94AB-B0D1-4B4A-888C-898BC92645B3}" srcOrd="0" destOrd="0" parTransId="{5C1AA10A-340B-45EF-B886-6DC66CB5C887}" sibTransId="{56CAF252-3AAF-4A4A-87D5-D449CEA6795A}"/>
    <dgm:cxn modelId="{28C9639E-CEE0-41BC-9572-878A1FD312AE}" srcId="{545707B1-393C-4ACF-8412-F6087073487A}" destId="{DC46EDE4-55EA-4EF4-B658-A143D6D97D49}" srcOrd="2" destOrd="0" parTransId="{52A294EC-3AE7-4ACD-B6C7-D57EE090588F}" sibTransId="{8CCBAD4A-8EF3-4DE0-BB3E-F3B502C23778}"/>
    <dgm:cxn modelId="{4168DC9C-1C62-4315-8839-8C616D31EA8B}" type="presOf" srcId="{545707B1-393C-4ACF-8412-F6087073487A}" destId="{7C6F9053-B069-4CBE-8084-984A48AA791C}" srcOrd="0" destOrd="0" presId="urn:microsoft.com/office/officeart/2005/8/layout/matrix2"/>
    <dgm:cxn modelId="{763FC50E-99A4-4E7F-83DE-22CBA6256E21}" type="presOf" srcId="{F9A5D2C3-38F5-404F-B2E7-72230FCACD21}" destId="{0B1E76BD-0D24-44C5-951C-CA7B5357D398}" srcOrd="0" destOrd="0" presId="urn:microsoft.com/office/officeart/2005/8/layout/matrix2"/>
    <dgm:cxn modelId="{ECA5E06C-C3F2-4EC7-A0C2-84E96E5F6382}" type="presOf" srcId="{DC46EDE4-55EA-4EF4-B658-A143D6D97D49}" destId="{F76DD12B-5E87-4564-BB3A-4DD6159F5C0E}" srcOrd="0" destOrd="0" presId="urn:microsoft.com/office/officeart/2005/8/layout/matrix2"/>
    <dgm:cxn modelId="{769CB974-58E2-4BFF-B300-5B6DC97C093C}" srcId="{545707B1-393C-4ACF-8412-F6087073487A}" destId="{838E8525-C42C-4D3C-9879-767E21D0A235}" srcOrd="1" destOrd="0" parTransId="{2C4E8476-C143-460E-8184-259254CA585E}" sibTransId="{5ACEEE35-5C47-47FE-8D52-7826CF23869E}"/>
    <dgm:cxn modelId="{6E371E4B-425F-4270-A7DD-F63B9CB1EE2A}" type="presOf" srcId="{7E9B94AB-B0D1-4B4A-888C-898BC92645B3}" destId="{C2A2FFE5-F803-41EB-8ABF-3BE2E8437BD2}" srcOrd="0" destOrd="0" presId="urn:microsoft.com/office/officeart/2005/8/layout/matrix2"/>
    <dgm:cxn modelId="{12CFA226-A360-467B-82F1-15629858E8B0}" type="presOf" srcId="{838E8525-C42C-4D3C-9879-767E21D0A235}" destId="{3457B7D1-CF41-424C-93C2-A53C7BB155DD}" srcOrd="0" destOrd="0" presId="urn:microsoft.com/office/officeart/2005/8/layout/matrix2"/>
    <dgm:cxn modelId="{E53039E3-BDE4-4895-9AF3-9AC34C2E0156}" type="presParOf" srcId="{7C6F9053-B069-4CBE-8084-984A48AA791C}" destId="{86521B69-002F-4536-993A-3CA0536233B3}" srcOrd="0" destOrd="0" presId="urn:microsoft.com/office/officeart/2005/8/layout/matrix2"/>
    <dgm:cxn modelId="{1AB25A78-BDFE-4BA8-AF94-122E5CD207BC}" type="presParOf" srcId="{7C6F9053-B069-4CBE-8084-984A48AA791C}" destId="{C2A2FFE5-F803-41EB-8ABF-3BE2E8437BD2}" srcOrd="1" destOrd="0" presId="urn:microsoft.com/office/officeart/2005/8/layout/matrix2"/>
    <dgm:cxn modelId="{AB5F8129-265B-4D74-BC8C-7E6BB0ECC356}" type="presParOf" srcId="{7C6F9053-B069-4CBE-8084-984A48AA791C}" destId="{3457B7D1-CF41-424C-93C2-A53C7BB155DD}" srcOrd="2" destOrd="0" presId="urn:microsoft.com/office/officeart/2005/8/layout/matrix2"/>
    <dgm:cxn modelId="{5C8AD021-2AEB-44CC-B2E9-52806CE42BF6}" type="presParOf" srcId="{7C6F9053-B069-4CBE-8084-984A48AA791C}" destId="{F76DD12B-5E87-4564-BB3A-4DD6159F5C0E}" srcOrd="3" destOrd="0" presId="urn:microsoft.com/office/officeart/2005/8/layout/matrix2"/>
    <dgm:cxn modelId="{9088887F-CE8A-4AA4-B21C-2D06AB19AE71}" type="presParOf" srcId="{7C6F9053-B069-4CBE-8084-984A48AA791C}" destId="{0B1E76BD-0D24-44C5-951C-CA7B5357D39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707B1-393C-4ACF-8412-F6087073487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B94AB-B0D1-4B4A-888C-898BC92645B3}">
      <dgm:prSet phldrT="[Текст]" custT="1"/>
      <dgm:spPr>
        <a:solidFill>
          <a:srgbClr val="558BB8"/>
        </a:solidFill>
      </dgm:spPr>
      <dgm:t>
        <a:bodyPr/>
        <a:lstStyle/>
        <a:p>
          <a:r>
            <a:rPr lang="ru-RU" sz="2100" dirty="0" smtClean="0"/>
            <a:t>Создание    единого логистического оператора </a:t>
          </a:r>
          <a:endParaRPr lang="ru-RU" sz="2100" b="0" dirty="0"/>
        </a:p>
      </dgm:t>
    </dgm:pt>
    <dgm:pt modelId="{5C1AA10A-340B-45EF-B886-6DC66CB5C887}" type="parTrans" cxnId="{421CE575-AAB8-42B0-93DA-8EA7AEDB1D09}">
      <dgm:prSet/>
      <dgm:spPr/>
      <dgm:t>
        <a:bodyPr/>
        <a:lstStyle/>
        <a:p>
          <a:endParaRPr lang="ru-RU"/>
        </a:p>
      </dgm:t>
    </dgm:pt>
    <dgm:pt modelId="{56CAF252-3AAF-4A4A-87D5-D449CEA6795A}" type="sibTrans" cxnId="{421CE575-AAB8-42B0-93DA-8EA7AEDB1D09}">
      <dgm:prSet/>
      <dgm:spPr/>
      <dgm:t>
        <a:bodyPr/>
        <a:lstStyle/>
        <a:p>
          <a:endParaRPr lang="ru-RU"/>
        </a:p>
      </dgm:t>
    </dgm:pt>
    <dgm:pt modelId="{838E8525-C42C-4D3C-9879-767E21D0A235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100" dirty="0" smtClean="0"/>
            <a:t>Ориентация на клиента при оказании логистических услуг </a:t>
          </a:r>
          <a:endParaRPr lang="ru-RU" sz="2100" b="0" dirty="0"/>
        </a:p>
      </dgm:t>
    </dgm:pt>
    <dgm:pt modelId="{2C4E8476-C143-460E-8184-259254CA585E}" type="parTrans" cxnId="{769CB974-58E2-4BFF-B300-5B6DC97C093C}">
      <dgm:prSet/>
      <dgm:spPr/>
      <dgm:t>
        <a:bodyPr/>
        <a:lstStyle/>
        <a:p>
          <a:endParaRPr lang="ru-RU"/>
        </a:p>
      </dgm:t>
    </dgm:pt>
    <dgm:pt modelId="{5ACEEE35-5C47-47FE-8D52-7826CF23869E}" type="sibTrans" cxnId="{769CB974-58E2-4BFF-B300-5B6DC97C093C}">
      <dgm:prSet/>
      <dgm:spPr/>
      <dgm:t>
        <a:bodyPr/>
        <a:lstStyle/>
        <a:p>
          <a:endParaRPr lang="ru-RU"/>
        </a:p>
      </dgm:t>
    </dgm:pt>
    <dgm:pt modelId="{DC46EDE4-55EA-4EF4-B658-A143D6D97D49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100" b="0" dirty="0" smtClean="0"/>
            <a:t>Эффективная организация интермодальных перевозок</a:t>
          </a:r>
          <a:endParaRPr lang="ru-RU" sz="2100" b="0" dirty="0"/>
        </a:p>
      </dgm:t>
    </dgm:pt>
    <dgm:pt modelId="{52A294EC-3AE7-4ACD-B6C7-D57EE090588F}" type="parTrans" cxnId="{28C9639E-CEE0-41BC-9572-878A1FD312AE}">
      <dgm:prSet/>
      <dgm:spPr/>
      <dgm:t>
        <a:bodyPr/>
        <a:lstStyle/>
        <a:p>
          <a:endParaRPr lang="ru-RU"/>
        </a:p>
      </dgm:t>
    </dgm:pt>
    <dgm:pt modelId="{8CCBAD4A-8EF3-4DE0-BB3E-F3B502C23778}" type="sibTrans" cxnId="{28C9639E-CEE0-41BC-9572-878A1FD312AE}">
      <dgm:prSet/>
      <dgm:spPr/>
      <dgm:t>
        <a:bodyPr/>
        <a:lstStyle/>
        <a:p>
          <a:endParaRPr lang="ru-RU"/>
        </a:p>
      </dgm:t>
    </dgm:pt>
    <dgm:pt modelId="{F9A5D2C3-38F5-404F-B2E7-72230FCACD21}">
      <dgm:prSet phldrT="[Текст]" custT="1"/>
      <dgm:spPr>
        <a:solidFill>
          <a:srgbClr val="558BB8"/>
        </a:solidFill>
      </dgm:spPr>
      <dgm:t>
        <a:bodyPr/>
        <a:lstStyle/>
        <a:p>
          <a:r>
            <a:rPr lang="ru-RU" sz="2100" b="0" dirty="0" smtClean="0"/>
            <a:t>Создание сети транспортно-логистических центров</a:t>
          </a:r>
          <a:endParaRPr lang="ru-RU" sz="2100" b="0" dirty="0"/>
        </a:p>
      </dgm:t>
    </dgm:pt>
    <dgm:pt modelId="{CA1135BC-A93A-452F-AF40-810D893577D1}" type="parTrans" cxnId="{F6AD7D1E-A0C8-4903-B742-7E925A64270A}">
      <dgm:prSet/>
      <dgm:spPr/>
      <dgm:t>
        <a:bodyPr/>
        <a:lstStyle/>
        <a:p>
          <a:endParaRPr lang="ru-RU"/>
        </a:p>
      </dgm:t>
    </dgm:pt>
    <dgm:pt modelId="{ADF8ECF1-CDC7-431B-A623-1262E8E421ED}" type="sibTrans" cxnId="{F6AD7D1E-A0C8-4903-B742-7E925A64270A}">
      <dgm:prSet/>
      <dgm:spPr/>
      <dgm:t>
        <a:bodyPr/>
        <a:lstStyle/>
        <a:p>
          <a:endParaRPr lang="ru-RU"/>
        </a:p>
      </dgm:t>
    </dgm:pt>
    <dgm:pt modelId="{7C6F9053-B069-4CBE-8084-984A48AA791C}" type="pres">
      <dgm:prSet presAssocID="{545707B1-393C-4ACF-8412-F608707348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21B69-002F-4536-993A-3CA0536233B3}" type="pres">
      <dgm:prSet presAssocID="{545707B1-393C-4ACF-8412-F6087073487A}" presName="axisShape" presStyleLbl="bgShp" presStyleIdx="0" presStyleCnt="1" custScaleX="107836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C2A2FFE5-F803-41EB-8ABF-3BE2E8437BD2}" type="pres">
      <dgm:prSet presAssocID="{545707B1-393C-4ACF-8412-F6087073487A}" presName="rect1" presStyleLbl="node1" presStyleIdx="0" presStyleCnt="4" custScaleX="112356" custScaleY="101571" custLinFactNeighborX="-6421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7B7D1-CF41-424C-93C2-A53C7BB155DD}" type="pres">
      <dgm:prSet presAssocID="{545707B1-393C-4ACF-8412-F6087073487A}" presName="rect2" presStyleLbl="node1" presStyleIdx="1" presStyleCnt="4" custScaleX="112356" custScaleY="101571" custLinFactNeighborX="6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DD12B-5E87-4564-BB3A-4DD6159F5C0E}" type="pres">
      <dgm:prSet presAssocID="{545707B1-393C-4ACF-8412-F6087073487A}" presName="rect3" presStyleLbl="node1" presStyleIdx="2" presStyleCnt="4" custScaleX="112356" custScaleY="101571" custLinFactNeighborX="-6814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E76BD-0D24-44C5-951C-CA7B5357D398}" type="pres">
      <dgm:prSet presAssocID="{545707B1-393C-4ACF-8412-F6087073487A}" presName="rect4" presStyleLbl="node1" presStyleIdx="3" presStyleCnt="4" custScaleX="112283" custScaleY="101527" custLinFactNeighborX="7240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D7D1E-A0C8-4903-B742-7E925A64270A}" srcId="{545707B1-393C-4ACF-8412-F6087073487A}" destId="{F9A5D2C3-38F5-404F-B2E7-72230FCACD21}" srcOrd="3" destOrd="0" parTransId="{CA1135BC-A93A-452F-AF40-810D893577D1}" sibTransId="{ADF8ECF1-CDC7-431B-A623-1262E8E421ED}"/>
    <dgm:cxn modelId="{FC1B7636-F539-4768-9628-C798AD427CB4}" type="presOf" srcId="{DC46EDE4-55EA-4EF4-B658-A143D6D97D49}" destId="{F76DD12B-5E87-4564-BB3A-4DD6159F5C0E}" srcOrd="0" destOrd="0" presId="urn:microsoft.com/office/officeart/2005/8/layout/matrix2"/>
    <dgm:cxn modelId="{E7DE0623-D68F-44FB-BB66-F435072C92E5}" type="presOf" srcId="{838E8525-C42C-4D3C-9879-767E21D0A235}" destId="{3457B7D1-CF41-424C-93C2-A53C7BB155DD}" srcOrd="0" destOrd="0" presId="urn:microsoft.com/office/officeart/2005/8/layout/matrix2"/>
    <dgm:cxn modelId="{421CE575-AAB8-42B0-93DA-8EA7AEDB1D09}" srcId="{545707B1-393C-4ACF-8412-F6087073487A}" destId="{7E9B94AB-B0D1-4B4A-888C-898BC92645B3}" srcOrd="0" destOrd="0" parTransId="{5C1AA10A-340B-45EF-B886-6DC66CB5C887}" sibTransId="{56CAF252-3AAF-4A4A-87D5-D449CEA6795A}"/>
    <dgm:cxn modelId="{28C9639E-CEE0-41BC-9572-878A1FD312AE}" srcId="{545707B1-393C-4ACF-8412-F6087073487A}" destId="{DC46EDE4-55EA-4EF4-B658-A143D6D97D49}" srcOrd="2" destOrd="0" parTransId="{52A294EC-3AE7-4ACD-B6C7-D57EE090588F}" sibTransId="{8CCBAD4A-8EF3-4DE0-BB3E-F3B502C23778}"/>
    <dgm:cxn modelId="{201E2593-CE14-4D21-A5EA-EFBDD86D8591}" type="presOf" srcId="{F9A5D2C3-38F5-404F-B2E7-72230FCACD21}" destId="{0B1E76BD-0D24-44C5-951C-CA7B5357D398}" srcOrd="0" destOrd="0" presId="urn:microsoft.com/office/officeart/2005/8/layout/matrix2"/>
    <dgm:cxn modelId="{1C4C21B0-BAED-427E-9B62-174F8096C7AB}" type="presOf" srcId="{545707B1-393C-4ACF-8412-F6087073487A}" destId="{7C6F9053-B069-4CBE-8084-984A48AA791C}" srcOrd="0" destOrd="0" presId="urn:microsoft.com/office/officeart/2005/8/layout/matrix2"/>
    <dgm:cxn modelId="{889F9422-073C-4A15-9DFC-AA08BE56E91E}" type="presOf" srcId="{7E9B94AB-B0D1-4B4A-888C-898BC92645B3}" destId="{C2A2FFE5-F803-41EB-8ABF-3BE2E8437BD2}" srcOrd="0" destOrd="0" presId="urn:microsoft.com/office/officeart/2005/8/layout/matrix2"/>
    <dgm:cxn modelId="{769CB974-58E2-4BFF-B300-5B6DC97C093C}" srcId="{545707B1-393C-4ACF-8412-F6087073487A}" destId="{838E8525-C42C-4D3C-9879-767E21D0A235}" srcOrd="1" destOrd="0" parTransId="{2C4E8476-C143-460E-8184-259254CA585E}" sibTransId="{5ACEEE35-5C47-47FE-8D52-7826CF23869E}"/>
    <dgm:cxn modelId="{7C0FEEB1-F413-4B9C-9214-92ADECCF5223}" type="presParOf" srcId="{7C6F9053-B069-4CBE-8084-984A48AA791C}" destId="{86521B69-002F-4536-993A-3CA0536233B3}" srcOrd="0" destOrd="0" presId="urn:microsoft.com/office/officeart/2005/8/layout/matrix2"/>
    <dgm:cxn modelId="{B74A740B-7E1C-4AAF-988C-51E17352576A}" type="presParOf" srcId="{7C6F9053-B069-4CBE-8084-984A48AA791C}" destId="{C2A2FFE5-F803-41EB-8ABF-3BE2E8437BD2}" srcOrd="1" destOrd="0" presId="urn:microsoft.com/office/officeart/2005/8/layout/matrix2"/>
    <dgm:cxn modelId="{98C54385-5A0F-4770-AB51-A56E3D2B013A}" type="presParOf" srcId="{7C6F9053-B069-4CBE-8084-984A48AA791C}" destId="{3457B7D1-CF41-424C-93C2-A53C7BB155DD}" srcOrd="2" destOrd="0" presId="urn:microsoft.com/office/officeart/2005/8/layout/matrix2"/>
    <dgm:cxn modelId="{70C35DD1-954E-413D-A976-981CF608F37E}" type="presParOf" srcId="{7C6F9053-B069-4CBE-8084-984A48AA791C}" destId="{F76DD12B-5E87-4564-BB3A-4DD6159F5C0E}" srcOrd="3" destOrd="0" presId="urn:microsoft.com/office/officeart/2005/8/layout/matrix2"/>
    <dgm:cxn modelId="{E51365D4-F4B7-4406-B7B2-A027A41F059A}" type="presParOf" srcId="{7C6F9053-B069-4CBE-8084-984A48AA791C}" destId="{0B1E76BD-0D24-44C5-951C-CA7B5357D39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E3FB4-FBBC-4116-8D71-3A12BDA065D3}">
      <dsp:nvSpPr>
        <dsp:cNvPr id="0" name=""/>
        <dsp:cNvSpPr/>
      </dsp:nvSpPr>
      <dsp:spPr>
        <a:xfrm rot="10800000">
          <a:off x="417537" y="0"/>
          <a:ext cx="7021483" cy="891603"/>
        </a:xfrm>
        <a:prstGeom prst="homePlat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16" tIns="80010" rIns="149352" bIns="80010" numCol="1" spcCol="1270" anchor="ctr" anchorCtr="0">
          <a:noAutofit/>
        </a:bodyPr>
        <a:lstStyle/>
        <a:p>
          <a:pPr marL="268288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/>
            <a:t>Транзитный мост между Европой и Азией</a:t>
          </a:r>
          <a:endParaRPr lang="ru-RU" sz="2100" kern="1200" dirty="0"/>
        </a:p>
      </dsp:txBody>
      <dsp:txXfrm rot="10800000">
        <a:off x="417537" y="0"/>
        <a:ext cx="7021483" cy="891603"/>
      </dsp:txXfrm>
    </dsp:sp>
    <dsp:sp modelId="{D62B3336-3B55-48EC-8BA4-E6333750F4A1}">
      <dsp:nvSpPr>
        <dsp:cNvPr id="0" name=""/>
        <dsp:cNvSpPr/>
      </dsp:nvSpPr>
      <dsp:spPr>
        <a:xfrm>
          <a:off x="139510" y="82056"/>
          <a:ext cx="739993" cy="739993"/>
        </a:xfrm>
        <a:prstGeom prst="ellips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4B904-7278-4587-84C9-0C50C363B57A}">
      <dsp:nvSpPr>
        <dsp:cNvPr id="0" name=""/>
        <dsp:cNvSpPr/>
      </dsp:nvSpPr>
      <dsp:spPr>
        <a:xfrm rot="10800000">
          <a:off x="409584" y="1114271"/>
          <a:ext cx="7048480" cy="857481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16" tIns="80010" rIns="149352" bIns="80010" numCol="1" spcCol="1270" anchor="ctr" anchorCtr="0">
          <a:noAutofit/>
        </a:bodyPr>
        <a:lstStyle/>
        <a:p>
          <a:pPr marL="26670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Международные транспортные коридоры, развитая транспортная сеть</a:t>
          </a:r>
          <a:endParaRPr lang="ru-RU" sz="2100" kern="1200" dirty="0"/>
        </a:p>
      </dsp:txBody>
      <dsp:txXfrm rot="10800000">
        <a:off x="409584" y="1114271"/>
        <a:ext cx="7048480" cy="857481"/>
      </dsp:txXfrm>
    </dsp:sp>
    <dsp:sp modelId="{811490F3-0B7B-4241-9314-3D5B2A5F1D74}">
      <dsp:nvSpPr>
        <dsp:cNvPr id="0" name=""/>
        <dsp:cNvSpPr/>
      </dsp:nvSpPr>
      <dsp:spPr>
        <a:xfrm>
          <a:off x="137039" y="1181059"/>
          <a:ext cx="739993" cy="73999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C70A1-249E-45C5-B3F5-D960E71884FC}">
      <dsp:nvSpPr>
        <dsp:cNvPr id="0" name=""/>
        <dsp:cNvSpPr/>
      </dsp:nvSpPr>
      <dsp:spPr>
        <a:xfrm rot="10800000">
          <a:off x="409584" y="2192646"/>
          <a:ext cx="7048480" cy="854055"/>
        </a:xfrm>
        <a:prstGeom prst="homePlat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16" tIns="80010" rIns="149352" bIns="80010" numCol="1" spcCol="1270" anchor="ctr" anchorCtr="0">
          <a:noAutofit/>
        </a:bodyPr>
        <a:lstStyle/>
        <a:p>
          <a:pPr marL="266700" lvl="0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sz="2100" kern="1200" dirty="0" smtClean="0"/>
            <a:t>Огромный экспортный потенциал</a:t>
          </a:r>
          <a:endParaRPr lang="ru-RU" sz="2100" kern="1200" dirty="0"/>
        </a:p>
      </dsp:txBody>
      <dsp:txXfrm rot="10800000">
        <a:off x="409584" y="2192646"/>
        <a:ext cx="7048480" cy="854055"/>
      </dsp:txXfrm>
    </dsp:sp>
    <dsp:sp modelId="{3DAB16B5-2FA4-458A-836F-4CC4B18BF095}">
      <dsp:nvSpPr>
        <dsp:cNvPr id="0" name=""/>
        <dsp:cNvSpPr/>
      </dsp:nvSpPr>
      <dsp:spPr>
        <a:xfrm>
          <a:off x="117340" y="2259201"/>
          <a:ext cx="739993" cy="739993"/>
        </a:xfrm>
        <a:prstGeom prst="ellips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D9C1F-2A88-4A8D-9C6D-7A110E74788C}">
      <dsp:nvSpPr>
        <dsp:cNvPr id="0" name=""/>
        <dsp:cNvSpPr/>
      </dsp:nvSpPr>
      <dsp:spPr>
        <a:xfrm rot="10800000">
          <a:off x="409584" y="3267595"/>
          <a:ext cx="7048480" cy="831374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16" tIns="80010" rIns="149352" bIns="80010" numCol="1" spcCol="1270" anchor="ctr" anchorCtr="0">
          <a:noAutofit/>
        </a:bodyPr>
        <a:lstStyle/>
        <a:p>
          <a:pPr marL="26670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e-BY" sz="2100" kern="1200" dirty="0" smtClean="0"/>
            <a:t>Мощные капиталовложения в инфраструктуру</a:t>
          </a:r>
          <a:endParaRPr lang="ru-RU" sz="2100" kern="1200" dirty="0"/>
        </a:p>
      </dsp:txBody>
      <dsp:txXfrm rot="10800000">
        <a:off x="409584" y="3267595"/>
        <a:ext cx="7048480" cy="831374"/>
      </dsp:txXfrm>
    </dsp:sp>
    <dsp:sp modelId="{1D8B3E13-222F-4578-8678-315C630E503B}">
      <dsp:nvSpPr>
        <dsp:cNvPr id="0" name=""/>
        <dsp:cNvSpPr/>
      </dsp:nvSpPr>
      <dsp:spPr>
        <a:xfrm>
          <a:off x="129002" y="3300773"/>
          <a:ext cx="739993" cy="73999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5AAD2-45A4-44EA-A247-FAE47A96E1AA}">
      <dsp:nvSpPr>
        <dsp:cNvPr id="0" name=""/>
        <dsp:cNvSpPr/>
      </dsp:nvSpPr>
      <dsp:spPr>
        <a:xfrm rot="10800000">
          <a:off x="400062" y="4319864"/>
          <a:ext cx="7067525" cy="802811"/>
        </a:xfrm>
        <a:prstGeom prst="homePlat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316" tIns="80010" rIns="149352" bIns="80010" numCol="1" spcCol="1270" anchor="ctr" anchorCtr="0">
          <a:noAutofit/>
        </a:bodyPr>
        <a:lstStyle/>
        <a:p>
          <a:pPr marL="26670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e-BY" sz="2100" kern="1200" dirty="0" smtClean="0"/>
            <a:t>Участие в интеграционных проектах</a:t>
          </a:r>
          <a:endParaRPr lang="ru-RU" sz="2100" kern="1200" dirty="0"/>
        </a:p>
      </dsp:txBody>
      <dsp:txXfrm rot="10800000">
        <a:off x="400062" y="4319864"/>
        <a:ext cx="7067525" cy="802811"/>
      </dsp:txXfrm>
    </dsp:sp>
    <dsp:sp modelId="{C360CCC8-26FD-486C-914A-7C6BE272836E}">
      <dsp:nvSpPr>
        <dsp:cNvPr id="0" name=""/>
        <dsp:cNvSpPr/>
      </dsp:nvSpPr>
      <dsp:spPr>
        <a:xfrm>
          <a:off x="107957" y="4370402"/>
          <a:ext cx="739993" cy="739993"/>
        </a:xfrm>
        <a:prstGeom prst="ellipse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21B69-002F-4536-993A-3CA0536233B3}">
      <dsp:nvSpPr>
        <dsp:cNvPr id="0" name=""/>
        <dsp:cNvSpPr/>
      </dsp:nvSpPr>
      <dsp:spPr>
        <a:xfrm>
          <a:off x="1457337" y="0"/>
          <a:ext cx="6029298" cy="559117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2FFE5-F803-41EB-8ABF-3BE2E8437BD2}">
      <dsp:nvSpPr>
        <dsp:cNvPr id="0" name=""/>
        <dsp:cNvSpPr/>
      </dsp:nvSpPr>
      <dsp:spPr>
        <a:xfrm>
          <a:off x="1758053" y="326804"/>
          <a:ext cx="2512807" cy="2271604"/>
        </a:xfrm>
        <a:prstGeom prst="roundRect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   единого логистического оператора </a:t>
          </a:r>
          <a:endParaRPr lang="ru-RU" sz="2100" b="0" kern="1200" dirty="0"/>
        </a:p>
      </dsp:txBody>
      <dsp:txXfrm>
        <a:off x="1758053" y="326804"/>
        <a:ext cx="2512807" cy="2271604"/>
      </dsp:txXfrm>
    </dsp:sp>
    <dsp:sp modelId="{3457B7D1-CF41-424C-93C2-A53C7BB155DD}">
      <dsp:nvSpPr>
        <dsp:cNvPr id="0" name=""/>
        <dsp:cNvSpPr/>
      </dsp:nvSpPr>
      <dsp:spPr>
        <a:xfrm>
          <a:off x="4681902" y="345858"/>
          <a:ext cx="2512807" cy="227160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Ориентация на клиента при оказании логистических услуг </a:t>
          </a:r>
          <a:endParaRPr lang="ru-RU" sz="2100" b="0" kern="1200" dirty="0"/>
        </a:p>
      </dsp:txBody>
      <dsp:txXfrm>
        <a:off x="4681902" y="345858"/>
        <a:ext cx="2512807" cy="2271604"/>
      </dsp:txXfrm>
    </dsp:sp>
    <dsp:sp modelId="{F76DD12B-5E87-4564-BB3A-4DD6159F5C0E}">
      <dsp:nvSpPr>
        <dsp:cNvPr id="0" name=""/>
        <dsp:cNvSpPr/>
      </dsp:nvSpPr>
      <dsp:spPr>
        <a:xfrm>
          <a:off x="1749264" y="2954655"/>
          <a:ext cx="2512807" cy="227160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Эффективная организация интермодальных перевозок</a:t>
          </a:r>
          <a:endParaRPr lang="ru-RU" sz="2100" b="0" kern="1200" dirty="0"/>
        </a:p>
      </dsp:txBody>
      <dsp:txXfrm>
        <a:off x="1749264" y="2954655"/>
        <a:ext cx="2512807" cy="2271604"/>
      </dsp:txXfrm>
    </dsp:sp>
    <dsp:sp modelId="{0B1E76BD-0D24-44C5-951C-CA7B5357D398}">
      <dsp:nvSpPr>
        <dsp:cNvPr id="0" name=""/>
        <dsp:cNvSpPr/>
      </dsp:nvSpPr>
      <dsp:spPr>
        <a:xfrm>
          <a:off x="4692245" y="2955147"/>
          <a:ext cx="2511175" cy="2270620"/>
        </a:xfrm>
        <a:prstGeom prst="roundRect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Создание сети транспортно-логистических центров</a:t>
          </a:r>
          <a:endParaRPr lang="ru-RU" sz="2100" b="0" kern="1200" dirty="0"/>
        </a:p>
      </dsp:txBody>
      <dsp:txXfrm>
        <a:off x="4692245" y="2955147"/>
        <a:ext cx="2511175" cy="22706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21B69-002F-4536-993A-3CA0536233B3}">
      <dsp:nvSpPr>
        <dsp:cNvPr id="0" name=""/>
        <dsp:cNvSpPr/>
      </dsp:nvSpPr>
      <dsp:spPr>
        <a:xfrm>
          <a:off x="1457337" y="0"/>
          <a:ext cx="6029298" cy="559117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2FFE5-F803-41EB-8ABF-3BE2E8437BD2}">
      <dsp:nvSpPr>
        <dsp:cNvPr id="0" name=""/>
        <dsp:cNvSpPr/>
      </dsp:nvSpPr>
      <dsp:spPr>
        <a:xfrm>
          <a:off x="1758053" y="326804"/>
          <a:ext cx="2512807" cy="2271604"/>
        </a:xfrm>
        <a:prstGeom prst="roundRect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   единого логистического оператора </a:t>
          </a:r>
          <a:endParaRPr lang="ru-RU" sz="2100" b="0" kern="1200" dirty="0"/>
        </a:p>
      </dsp:txBody>
      <dsp:txXfrm>
        <a:off x="1758053" y="326804"/>
        <a:ext cx="2512807" cy="2271604"/>
      </dsp:txXfrm>
    </dsp:sp>
    <dsp:sp modelId="{3457B7D1-CF41-424C-93C2-A53C7BB155DD}">
      <dsp:nvSpPr>
        <dsp:cNvPr id="0" name=""/>
        <dsp:cNvSpPr/>
      </dsp:nvSpPr>
      <dsp:spPr>
        <a:xfrm>
          <a:off x="4681902" y="345858"/>
          <a:ext cx="2512807" cy="227160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Ориентация на клиента при оказании логистических услуг </a:t>
          </a:r>
          <a:endParaRPr lang="ru-RU" sz="2100" b="0" kern="1200" dirty="0"/>
        </a:p>
      </dsp:txBody>
      <dsp:txXfrm>
        <a:off x="4681902" y="345858"/>
        <a:ext cx="2512807" cy="2271604"/>
      </dsp:txXfrm>
    </dsp:sp>
    <dsp:sp modelId="{F76DD12B-5E87-4564-BB3A-4DD6159F5C0E}">
      <dsp:nvSpPr>
        <dsp:cNvPr id="0" name=""/>
        <dsp:cNvSpPr/>
      </dsp:nvSpPr>
      <dsp:spPr>
        <a:xfrm>
          <a:off x="1749264" y="2954655"/>
          <a:ext cx="2512807" cy="227160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Эффективная организация интермодальных перевозок</a:t>
          </a:r>
          <a:endParaRPr lang="ru-RU" sz="2100" b="0" kern="1200" dirty="0"/>
        </a:p>
      </dsp:txBody>
      <dsp:txXfrm>
        <a:off x="1749264" y="2954655"/>
        <a:ext cx="2512807" cy="2271604"/>
      </dsp:txXfrm>
    </dsp:sp>
    <dsp:sp modelId="{0B1E76BD-0D24-44C5-951C-CA7B5357D398}">
      <dsp:nvSpPr>
        <dsp:cNvPr id="0" name=""/>
        <dsp:cNvSpPr/>
      </dsp:nvSpPr>
      <dsp:spPr>
        <a:xfrm>
          <a:off x="4692245" y="2955147"/>
          <a:ext cx="2511175" cy="2270620"/>
        </a:xfrm>
        <a:prstGeom prst="roundRect">
          <a:avLst/>
        </a:prstGeom>
        <a:solidFill>
          <a:srgbClr val="558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Создание сети транспортно-логистических центров</a:t>
          </a:r>
          <a:endParaRPr lang="ru-RU" sz="2100" b="0" kern="1200" dirty="0"/>
        </a:p>
      </dsp:txBody>
      <dsp:txXfrm>
        <a:off x="4692245" y="2955147"/>
        <a:ext cx="2511175" cy="22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fld id="{B41E8365-6F07-49D5-8A93-8BDFCB923C48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80C550-A704-42A2-9A9E-1BEF30EEFCE4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4800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3B81F1-BAE1-428B-B429-6B6DF28DA5A6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be-BY" smtClean="0"/>
              <a:t>Исторически являясь лидирующей транзитной страной  Центрально-азиатского региона,  на сегодняшний день в Казахстане имеются реальные возможности занять лидирующие позиции в мировой транспортно-логистической системе. </a:t>
            </a:r>
          </a:p>
          <a:p>
            <a:pPr eaLnBrk="1" hangingPunct="1">
              <a:spcBef>
                <a:spcPct val="0"/>
              </a:spcBef>
            </a:pPr>
            <a:endParaRPr lang="ru-RU" altLang="be-BY" smtClean="0"/>
          </a:p>
          <a:p>
            <a:pPr eaLnBrk="1" hangingPunct="1">
              <a:spcBef>
                <a:spcPct val="0"/>
              </a:spcBef>
            </a:pPr>
            <a:r>
              <a:rPr lang="ru-RU" altLang="be-BY" smtClean="0"/>
              <a:t>К этому располагают наличие следующих факторов – [на слайде].</a:t>
            </a:r>
          </a:p>
          <a:p>
            <a:pPr eaLnBrk="1" hangingPunct="1">
              <a:spcBef>
                <a:spcPct val="0"/>
              </a:spcBef>
            </a:pPr>
            <a:endParaRPr lang="ru-RU" altLang="be-BY" smtClean="0"/>
          </a:p>
          <a:p>
            <a:pPr eaLnBrk="1" hangingPunct="1">
              <a:spcBef>
                <a:spcPct val="0"/>
              </a:spcBef>
            </a:pPr>
            <a:r>
              <a:rPr lang="ru-RU" altLang="be-BY" smtClean="0"/>
              <a:t>- Выгодное положение в центре Евразийского континента, играющее роль транзитного моста между Европой и Азией</a:t>
            </a:r>
          </a:p>
          <a:p>
            <a:pPr eaLnBrk="1" hangingPunct="1">
              <a:spcBef>
                <a:spcPct val="0"/>
              </a:spcBef>
            </a:pPr>
            <a:r>
              <a:rPr lang="ru-RU" altLang="be-BY" smtClean="0"/>
              <a:t>- Наличие высокотехнологичных международных транспортных коридоров, развитой сети железных дорог, автодорог и портов</a:t>
            </a:r>
          </a:p>
          <a:p>
            <a:pPr eaLnBrk="1" hangingPunct="1">
              <a:spcBef>
                <a:spcPct val="0"/>
              </a:spcBef>
            </a:pPr>
            <a:r>
              <a:rPr lang="ru-RU" altLang="be-BY" smtClean="0"/>
              <a:t>- Огромный экспортный потенциал (нефть, природный газ и т.д.)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be-BY" smtClean="0"/>
              <a:t>Мощные капиталовложения в инфраструктуру для развития транзитного потенциала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be-BY" smtClean="0"/>
              <a:t>Участие в интеграционных проектах</a:t>
            </a:r>
            <a:r>
              <a:rPr lang="en-US" altLang="be-BY" smtClean="0"/>
              <a:t>: </a:t>
            </a:r>
            <a:r>
              <a:rPr lang="ru-RU" altLang="be-BY" smtClean="0"/>
              <a:t>Таможенный Союз</a:t>
            </a:r>
            <a:r>
              <a:rPr lang="en-US" altLang="be-BY" smtClean="0"/>
              <a:t>, </a:t>
            </a:r>
            <a:r>
              <a:rPr lang="ru-RU" altLang="be-BY" smtClean="0"/>
              <a:t>ЕЭП</a:t>
            </a:r>
            <a:r>
              <a:rPr lang="en-US" altLang="be-BY" smtClean="0"/>
              <a:t>, </a:t>
            </a:r>
            <a:r>
              <a:rPr lang="ru-RU" altLang="be-BY" smtClean="0"/>
              <a:t>ЕврАзЭС </a:t>
            </a:r>
          </a:p>
          <a:p>
            <a:pPr eaLnBrk="1" hangingPunct="1">
              <a:spcBef>
                <a:spcPct val="0"/>
              </a:spcBef>
            </a:pPr>
            <a:endParaRPr lang="ru-RU" altLang="be-BY" smtClean="0"/>
          </a:p>
          <a:p>
            <a:pPr eaLnBrk="1" hangingPunct="1">
              <a:spcBef>
                <a:spcPct val="0"/>
              </a:spcBef>
            </a:pPr>
            <a:endParaRPr lang="ru-RU" altLang="be-BY" b="1" smtClean="0"/>
          </a:p>
          <a:p>
            <a:pPr eaLnBrk="1" hangingPunct="1">
              <a:spcBef>
                <a:spcPct val="0"/>
              </a:spcBef>
            </a:pPr>
            <a:r>
              <a:rPr lang="ru-RU" altLang="be-BY" b="1" smtClean="0"/>
              <a:t>Переход к следующему слайду: </a:t>
            </a:r>
          </a:p>
          <a:p>
            <a:pPr eaLnBrk="1" hangingPunct="1">
              <a:spcBef>
                <a:spcPct val="0"/>
              </a:spcBef>
            </a:pPr>
            <a:endParaRPr lang="ru-RU" altLang="be-BY" smtClean="0"/>
          </a:p>
          <a:p>
            <a:pPr eaLnBrk="1" hangingPunct="1">
              <a:spcBef>
                <a:spcPct val="0"/>
              </a:spcBef>
            </a:pPr>
            <a:r>
              <a:rPr lang="ru-RU" altLang="be-BY" smtClean="0"/>
              <a:t>Для того, чтобы занять лидирующие позиции в мировой логистике, необходимо создать эффективную транспортно-логистическую систему, решающую следующие задачи.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AF2A1D-683F-40E1-89F8-3DA23116BBE9}" type="slidenum">
              <a:rPr lang="ru-RU" altLang="be-BY" smtClean="0"/>
              <a:pPr/>
              <a:t>3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be-BY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569AE-3ED9-4053-9F70-6FCE733A8E1D}" type="slidenum">
              <a:rPr lang="en-US" altLang="be-BY" smtClean="0"/>
              <a:pPr/>
              <a:t>17</a:t>
            </a:fld>
            <a:endParaRPr lang="en-US" altLang="be-BY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Эффективная организация интермодальных перевозок с полным спектром логистических услуг для достижения наилучших условий поставок и их выполнения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Создание сети транспортно-логистических центров для повышения эффективности производственных процессов (услуг по перевозке)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Создание единого логистического оператора для совершенствования системы управления и повышения качества информации для принятия решений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Ориентация на клиента при оказании логистических услуг - комплекс меропрятий, делающий процесс перевозки максимально прозрачным для заказчика, а самого заказчика минимально вовлеченным в этот процесс. Это значительно повысит уровень обслуживания клинта на каждом этапе перевозки, а вместе с этим и удовлетворенность заказчика на сколько это возможно.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b="1" smtClean="0"/>
              <a:t>Переход к следующему слайду: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Компания </a:t>
            </a:r>
            <a:r>
              <a:rPr lang="en-US" altLang="be-BY" smtClean="0"/>
              <a:t>IBA </a:t>
            </a:r>
            <a:r>
              <a:rPr lang="ru-RU" altLang="be-BY" smtClean="0"/>
              <a:t>имеет соответствующий опыт и успешно решала подобные задачи.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E0AA73-59ED-4FC6-82C7-0CE4A93E1418}" type="slidenum">
              <a:rPr lang="ru-RU" altLang="be-BY" smtClean="0"/>
              <a:pPr/>
              <a:t>18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Эффективная организация интермодальных перевозок с полным спектром логистических услуг для достижения наилучших условий поставок и их выполнения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Создание сети транспортно-логистических центров для повышения эффективности производственных процессов (услуг по перевозке)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Создание единого логистического оператора для совершенствования системы управления и повышения качества информации для принятия решений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• Ориентация на клиента при оказании логистических услуг - комплекс меропрятий, делающий процесс перевозки максимально прозрачным для заказчика, а самого заказчика минимально вовлеченным в этот процесс. Это значительно повысит уровень обслуживания клинта на каждом этапе перевозки, а вместе с этим и удовлетворенность заказчика на сколько это возможно.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b="1" smtClean="0"/>
              <a:t>Переход к следующему слайду: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be-BY" smtClean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be-BY" smtClean="0"/>
              <a:t>Компания </a:t>
            </a:r>
            <a:r>
              <a:rPr lang="en-US" altLang="be-BY" smtClean="0"/>
              <a:t>IBA </a:t>
            </a:r>
            <a:r>
              <a:rPr lang="ru-RU" altLang="be-BY" smtClean="0"/>
              <a:t>имеет соответствующий опыт и успешно решала подобные задачи.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A63BA-A37C-458B-92BA-4E6689A0629C}" type="slidenum">
              <a:rPr lang="ru-RU" altLang="be-BY" smtClean="0"/>
              <a:pPr/>
              <a:t>4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be-BY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C73867-A21A-46E0-B909-DA6388982D9A}" type="slidenum">
              <a:rPr lang="ru-RU" altLang="be-BY" smtClean="0"/>
              <a:pPr/>
              <a:t>5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be-BY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724FF-E6BA-4AEE-8C00-88918EA20DA8}" type="slidenum">
              <a:rPr lang="ru-RU" altLang="be-BY" smtClean="0"/>
              <a:pPr/>
              <a:t>6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e-BY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FDD094-7128-467F-A3BB-7692C084400C}" type="slidenum">
              <a:rPr lang="ru-RU" altLang="be-BY" smtClean="0"/>
              <a:pPr/>
              <a:t>8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! Придумать текст к картинке</a:t>
            </a:r>
            <a:endParaRPr lang="be-BY" altLang="be-BY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99FDCA-B556-408E-B593-3E688ACF255E}" type="slidenum">
              <a:rPr lang="ru-RU" altLang="be-BY" smtClean="0"/>
              <a:pPr/>
              <a:t>9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Одна из последних разработок IBA – система заказа и продажи билетов, реализованная совместно с БЖД на базе продукта IBM WebSphere Portal Server. Система дает возможность просматривать расписание движения поездов, заказывать билеты и оплачивать их с помощью ранее созданной системы Интернет-банкинг.</a:t>
            </a:r>
          </a:p>
          <a:p>
            <a:endParaRPr lang="ru-RU" altLang="be-BY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96D814-3C30-43A0-B5DC-4FC9C60E8701}" type="slidenum">
              <a:rPr lang="ru-RU" altLang="be-BY" smtClean="0"/>
              <a:pPr/>
              <a:t>11</a:t>
            </a:fld>
            <a:endParaRPr lang="ru-RU" altLang="be-BY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be-BY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569AE-3ED9-4053-9F70-6FCE733A8E1D}" type="slidenum">
              <a:rPr lang="en-US" altLang="be-BY" smtClean="0"/>
              <a:pPr/>
              <a:t>12</a:t>
            </a:fld>
            <a:endParaRPr lang="en-US" altLang="be-BY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Специалисты IBA Group ведут разработку приложений и компонентов IT системы одного из лидеров морских контейнерных перевозок, который охватывает своими перевозками практически весь земной шар. Компания обслуживает крупнейшие мировые порты, осуществляет комплексное логистическое обслуживание на многочисленных направлениях: Северная и Южная Америка, Дальний и Средний Восток, Индия, Австралия. </a:t>
            </a:r>
          </a:p>
          <a:p>
            <a:r>
              <a:rPr lang="ru-RU" altLang="be-BY" smtClean="0"/>
              <a:t> </a:t>
            </a:r>
          </a:p>
          <a:p>
            <a:r>
              <a:rPr lang="ru-RU" altLang="be-BY" smtClean="0"/>
              <a:t>IT система компании обеспечивает следующую функциональность:</a:t>
            </a:r>
          </a:p>
          <a:p>
            <a:r>
              <a:rPr lang="ru-RU" altLang="be-BY" smtClean="0"/>
              <a:t>1. Поддержка всех оперативные функции для транспортировки грузов по принципу «от двери до двери» по всему миру</a:t>
            </a:r>
          </a:p>
          <a:p>
            <a:r>
              <a:rPr lang="ru-RU" altLang="be-BY" smtClean="0"/>
              <a:t>2. Обеспечение доступа пользователей к ключевой информации в системе реального времени</a:t>
            </a:r>
          </a:p>
          <a:p>
            <a:r>
              <a:rPr lang="ru-RU" altLang="be-BY" smtClean="0"/>
              <a:t>3. Предоставление единой IT платформой для работы всех сотрудников компании</a:t>
            </a:r>
          </a:p>
          <a:p>
            <a:r>
              <a:rPr lang="ru-RU" altLang="be-BY" smtClean="0"/>
              <a:t> </a:t>
            </a:r>
          </a:p>
          <a:p>
            <a:r>
              <a:rPr lang="ru-RU" altLang="be-BY" smtClean="0"/>
              <a:t>За счет применения современных подходов к архитектуре спектр услуг компании постоянно увеличивается и совершенствуется, расширяя присутствие компании в различных регионах земного шара.</a:t>
            </a:r>
          </a:p>
          <a:p>
            <a:endParaRPr lang="ru-RU" altLang="be-BY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37FBC-30A3-4014-B3DE-9C09380DE5CD}" type="slidenum">
              <a:rPr lang="ru-RU" altLang="be-BY" smtClean="0"/>
              <a:pPr/>
              <a:t>14</a:t>
            </a:fld>
            <a:endParaRPr lang="ru-RU" altLang="be-B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116137" cy="59626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150" y="274638"/>
            <a:ext cx="6196013" cy="5962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1150" y="1035050"/>
            <a:ext cx="4156075" cy="5202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9625" y="1035050"/>
            <a:ext cx="4156075" cy="5202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173040"/>
            <a:ext cx="8396514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150" y="1035050"/>
            <a:ext cx="4156075" cy="520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9625" y="1035050"/>
            <a:ext cx="4156075" cy="520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8" descr="D:\work 2013\Docflow Киев\Presentation\insid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035050"/>
            <a:ext cx="84645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 smtClean="0"/>
              <a:t>Образец текста</a:t>
            </a:r>
          </a:p>
          <a:p>
            <a:pPr lvl="0"/>
            <a:r>
              <a:rPr lang="ru-RU" altLang="be-BY" smtClean="0"/>
              <a:t>Еще один образец</a:t>
            </a:r>
          </a:p>
        </p:txBody>
      </p:sp>
      <p:pic>
        <p:nvPicPr>
          <p:cNvPr id="1028" name="Picture 5" descr="D:\! Исходники\! все наши логотипы\IBA-group_whit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67675" y="161925"/>
            <a:ext cx="931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olha_Volk\!WORK\!&#1041;&#1080;&#1079;&#1085;&#1077;&#1089;%20&#1072;&#1085;&#1072;&#1083;&#1080;&#1079;\&#1050;&#1058;&#1046;\&#1041;&#1077;&#1083;&#1086;&#1088;&#1091;&#1089;&#1089;&#1082;&#1086;-&#1082;&#1072;&#1079;&#1072;&#1093;&#1089;&#1082;&#1072;&#1103;%20&#1074;&#1089;&#1090;&#1088;&#1077;&#1095;&#1072;\&#1055;&#1088;&#1077;&#1079;&#1077;&#1085;&#1090;&#1072;&#1080;&#1103;%20&#1041;&#1077;&#1083;&#1086;&#1088;&#1091;&#1089;&#1089;&#1082;&#1086;-&#1082;&#1072;&#1079;&#1072;&#1093;&#1089;&#1082;&#1080;&#1081;%20&#1092;&#1086;&#1088;&#1091;&#1084;%20(FINAL)\mob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fir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4"/>
          <p:cNvSpPr txBox="1">
            <a:spLocks noChangeArrowheads="1"/>
          </p:cNvSpPr>
          <p:nvPr/>
        </p:nvSpPr>
        <p:spPr bwMode="auto">
          <a:xfrm>
            <a:off x="4478338" y="4048125"/>
            <a:ext cx="4511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2900" b="1" baseline="0" dirty="0">
                <a:solidFill>
                  <a:schemeClr val="bg1"/>
                </a:solidFill>
                <a:latin typeface="+mn-lt"/>
              </a:rPr>
              <a:t>C</a:t>
            </a:r>
            <a:r>
              <a:rPr lang="ru-RU" sz="2900" b="1" baseline="0" dirty="0">
                <a:solidFill>
                  <a:schemeClr val="bg1"/>
                </a:solidFill>
                <a:latin typeface="+mn-lt"/>
              </a:rPr>
              <a:t>оздание транспортно-логистических систем</a:t>
            </a:r>
            <a:r>
              <a:rPr lang="en-US" sz="2900" b="1" baseline="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r" eaLnBrk="1" hangingPunct="1">
              <a:defRPr/>
            </a:pPr>
            <a:r>
              <a:rPr lang="ru-RU" sz="2900" b="1" baseline="0" dirty="0">
                <a:solidFill>
                  <a:schemeClr val="bg1"/>
                </a:solidFill>
                <a:latin typeface="+mn-lt"/>
              </a:rPr>
              <a:t>АСУ «Логистика» </a:t>
            </a:r>
          </a:p>
        </p:txBody>
      </p:sp>
      <p:pic>
        <p:nvPicPr>
          <p:cNvPr id="2052" name="Picture 5" descr="D:\! Исходники\! все наши логотипы\IBA-group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133350"/>
            <a:ext cx="1481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93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Договорная и коммерческая работа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03325"/>
            <a:ext cx="8229600" cy="2262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Оформление заявок на перевозку грузов</a:t>
            </a: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Организация и учет технологических операций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Полный цикл работы с договорами клиентов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Отчетность по показателям грузовой работы</a:t>
            </a:r>
            <a:endParaRPr lang="ru-RU" sz="2300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285750" y="3732213"/>
            <a:ext cx="8570913" cy="2559050"/>
            <a:chOff x="571500" y="3910012"/>
            <a:chExt cx="8148639" cy="2433868"/>
          </a:xfrm>
        </p:grpSpPr>
        <p:pic>
          <p:nvPicPr>
            <p:cNvPr id="11269" name="Picture 5" descr="http://aviado.ru/infratrans-content/pictures/2012/04/gruzovoi-poez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3910276"/>
              <a:ext cx="3514725" cy="243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7" descr="http://pribalt.info/novosti/images/konteinernyi-poezd.jpg"/>
            <p:cNvPicPr>
              <a:picLocks noChangeAspect="1" noChangeArrowheads="1"/>
            </p:cNvPicPr>
            <p:nvPr/>
          </p:nvPicPr>
          <p:blipFill>
            <a:blip r:embed="rId3" cstate="print"/>
            <a:srcRect l="832" t="11182" b="10559"/>
            <a:stretch>
              <a:fillRect/>
            </a:stretch>
          </p:blipFill>
          <p:spPr bwMode="auto">
            <a:xfrm>
              <a:off x="4114800" y="3910012"/>
              <a:ext cx="4605339" cy="243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41325" y="0"/>
            <a:ext cx="8245475" cy="893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Портальные решения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11150" y="1171575"/>
            <a:ext cx="8464550" cy="50657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be-BY" smtClean="0"/>
              <a:t>      Система заказа и продажи билетов, реализованная совместно с БЖД </a:t>
            </a:r>
          </a:p>
          <a:p>
            <a:pPr>
              <a:buFontTx/>
              <a:buNone/>
            </a:pPr>
            <a:r>
              <a:rPr lang="ru-RU" altLang="be-BY" smtClean="0"/>
              <a:t>      на базе IBM WebSphere Portal Server</a:t>
            </a:r>
          </a:p>
          <a:p>
            <a:pPr>
              <a:buFontTx/>
              <a:buNone/>
            </a:pPr>
            <a:endParaRPr lang="ru-RU" altLang="be-BY" smtClean="0"/>
          </a:p>
        </p:txBody>
      </p:sp>
      <p:pic>
        <p:nvPicPr>
          <p:cNvPr id="12292" name="Picture 3" descr="7e2rC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2035175"/>
            <a:ext cx="7505700" cy="4175125"/>
          </a:xfrm>
          <a:prstGeom prst="rect">
            <a:avLst/>
          </a:prstGeom>
          <a:noFill/>
          <a:ln w="15875">
            <a:solidFill>
              <a:srgbClr val="0066B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90513" y="173038"/>
            <a:ext cx="83962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be-BY" dirty="0" smtClean="0"/>
              <a:t>Мобильный клиент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282044" y="3996951"/>
            <a:ext cx="6438509" cy="1602572"/>
          </a:xfrm>
          <a:prstGeom prst="rect">
            <a:avLst/>
          </a:prstGeom>
          <a:solidFill>
            <a:srgbClr val="558BB8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ru-RU" sz="3300" b="1" baseline="0" dirty="0" smtClean="0">
                <a:solidFill>
                  <a:schemeClr val="bg1"/>
                </a:solidFill>
                <a:latin typeface="+mn-lt"/>
              </a:rPr>
              <a:t>Единое информационное пространство</a:t>
            </a:r>
            <a:endParaRPr lang="ru-RU" sz="3300" b="1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31" name="Рисунок 7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722" y="1621806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Рисунок 8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404" y="162617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Рисунок 9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191" y="164373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3549" y="1941897"/>
            <a:ext cx="579481" cy="8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3697" y="1894766"/>
            <a:ext cx="680822" cy="8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6772" y="2013151"/>
            <a:ext cx="1138663" cy="68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126"/>
          <p:cNvSpPr>
            <a:spLocks noChangeShapeType="1"/>
          </p:cNvSpPr>
          <p:nvPr/>
        </p:nvSpPr>
        <p:spPr bwMode="auto">
          <a:xfrm flipH="1" flipV="1">
            <a:off x="6860632" y="2878722"/>
            <a:ext cx="11506" cy="835439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26"/>
          <p:cNvSpPr>
            <a:spLocks noChangeShapeType="1"/>
          </p:cNvSpPr>
          <p:nvPr/>
        </p:nvSpPr>
        <p:spPr bwMode="auto">
          <a:xfrm flipH="1" flipV="1">
            <a:off x="4467791" y="2861439"/>
            <a:ext cx="11506" cy="835439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6"/>
          <p:cNvSpPr>
            <a:spLocks noChangeShapeType="1"/>
          </p:cNvSpPr>
          <p:nvPr/>
        </p:nvSpPr>
        <p:spPr bwMode="auto">
          <a:xfrm flipH="1" flipV="1">
            <a:off x="2158228" y="2842586"/>
            <a:ext cx="11506" cy="835439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00050" y="0"/>
            <a:ext cx="82867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Мобильный клиент</a:t>
            </a:r>
          </a:p>
        </p:txBody>
      </p:sp>
      <p:pic>
        <p:nvPicPr>
          <p:cNvPr id="3" name="mo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904875"/>
            <a:ext cx="7493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90525" y="0"/>
            <a:ext cx="8296275" cy="885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>
                <a:cs typeface="Arial" charset="0"/>
              </a:rPr>
              <a:t>Автоматизация морских перевозок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7500" y="1244600"/>
            <a:ext cx="8599488" cy="2201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eaLnBrk="1" hangingPunct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Обслуживание крупнейших мировых портов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6700" indent="-266700" eaLnBrk="1" hangingPunct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Контейнерные перевозки по принципу «от двери до двери»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6700" indent="-266700" eaLnBrk="1" hangingPunct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Единая IT платформа для всех сотрудников компании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66700" indent="-266700" eaLnBrk="1" hangingPunct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 к ключевой информации online</a:t>
            </a:r>
          </a:p>
        </p:txBody>
      </p:sp>
      <p:grpSp>
        <p:nvGrpSpPr>
          <p:cNvPr id="14340" name="Group 1"/>
          <p:cNvGrpSpPr>
            <a:grpSpLocks/>
          </p:cNvGrpSpPr>
          <p:nvPr/>
        </p:nvGrpSpPr>
        <p:grpSpPr bwMode="auto">
          <a:xfrm>
            <a:off x="317500" y="3879850"/>
            <a:ext cx="8518525" cy="2393950"/>
            <a:chOff x="276225" y="3782724"/>
            <a:chExt cx="8336682" cy="2343439"/>
          </a:xfrm>
        </p:grpSpPr>
        <p:pic>
          <p:nvPicPr>
            <p:cNvPr id="14341" name="Picture 7" descr="http://www.b2b.by/goods_gallery/23154f9006100.jpg"/>
            <p:cNvPicPr>
              <a:picLocks noChangeAspect="1" noChangeArrowheads="1"/>
            </p:cNvPicPr>
            <p:nvPr/>
          </p:nvPicPr>
          <p:blipFill>
            <a:blip r:embed="rId3" cstate="print"/>
            <a:srcRect l="3883" r="8949"/>
            <a:stretch>
              <a:fillRect/>
            </a:stretch>
          </p:blipFill>
          <p:spPr bwMode="auto">
            <a:xfrm>
              <a:off x="276225" y="3782724"/>
              <a:ext cx="4710545" cy="234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9" descr="http://108-tonn.ru/images/1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8724" y="3782724"/>
              <a:ext cx="3584183" cy="234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88" y="1574800"/>
            <a:ext cx="6196012" cy="4179888"/>
          </a:xfrm>
          <a:prstGeom prst="rect">
            <a:avLst/>
          </a:prstGeom>
          <a:noFill/>
          <a:ln w="15875">
            <a:solidFill>
              <a:srgbClr val="0066B3"/>
            </a:solidFill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369888" y="0"/>
            <a:ext cx="8316912" cy="896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Оптимальное распределение подвижного состава</a:t>
            </a:r>
            <a:endParaRPr lang="be-BY" altLang="be-BY" smtClean="0"/>
          </a:p>
        </p:txBody>
      </p:sp>
      <p:grpSp>
        <p:nvGrpSpPr>
          <p:cNvPr id="2" name="Group 5"/>
          <p:cNvGrpSpPr/>
          <p:nvPr/>
        </p:nvGrpSpPr>
        <p:grpSpPr>
          <a:xfrm>
            <a:off x="180632" y="1826928"/>
            <a:ext cx="2624930" cy="3675706"/>
            <a:chOff x="544232" y="1099341"/>
            <a:chExt cx="4053840" cy="2723612"/>
          </a:xfrm>
          <a:solidFill>
            <a:srgbClr val="558BB8"/>
          </a:solidFill>
        </p:grpSpPr>
        <p:sp>
          <p:nvSpPr>
            <p:cNvPr id="7" name="Freeform 6"/>
            <p:cNvSpPr/>
            <p:nvPr/>
          </p:nvSpPr>
          <p:spPr>
            <a:xfrm flipH="1">
              <a:off x="544232" y="1099341"/>
              <a:ext cx="4053840" cy="470656"/>
            </a:xfrm>
            <a:custGeom>
              <a:avLst/>
              <a:gdLst>
                <a:gd name="connsiteX0" fmla="*/ 0 w 4053840"/>
                <a:gd name="connsiteY0" fmla="*/ 0 h 470654"/>
                <a:gd name="connsiteX1" fmla="*/ 3818513 w 4053840"/>
                <a:gd name="connsiteY1" fmla="*/ 0 h 470654"/>
                <a:gd name="connsiteX2" fmla="*/ 4053840 w 4053840"/>
                <a:gd name="connsiteY2" fmla="*/ 235327 h 470654"/>
                <a:gd name="connsiteX3" fmla="*/ 3818513 w 4053840"/>
                <a:gd name="connsiteY3" fmla="*/ 470654 h 470654"/>
                <a:gd name="connsiteX4" fmla="*/ 0 w 4053840"/>
                <a:gd name="connsiteY4" fmla="*/ 470654 h 470654"/>
                <a:gd name="connsiteX5" fmla="*/ 0 w 4053840"/>
                <a:gd name="connsiteY5" fmla="*/ 0 h 4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470654">
                  <a:moveTo>
                    <a:pt x="4053840" y="470653"/>
                  </a:moveTo>
                  <a:lnTo>
                    <a:pt x="235327" y="470653"/>
                  </a:lnTo>
                  <a:lnTo>
                    <a:pt x="0" y="235327"/>
                  </a:lnTo>
                  <a:lnTo>
                    <a:pt x="235327" y="1"/>
                  </a:lnTo>
                  <a:lnTo>
                    <a:pt x="4053840" y="1"/>
                  </a:lnTo>
                  <a:lnTo>
                    <a:pt x="4053840" y="470653"/>
                  </a:lnTo>
                  <a:close/>
                </a:path>
              </a:pathLst>
            </a:custGeom>
            <a:grpFill/>
            <a:ln w="15875">
              <a:solidFill>
                <a:srgbClr val="0066B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25208" tIns="72391" rIns="135128" bIns="72391" spcCol="1270" anchor="ctr"/>
            <a:lstStyle/>
            <a:p>
              <a:pPr defTabSz="844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aseline="0" dirty="0">
                  <a:solidFill>
                    <a:schemeClr val="bg1"/>
                  </a:solidFill>
                </a:rPr>
                <a:t>Визуализация дислокации</a:t>
              </a:r>
              <a:endParaRPr lang="be-BY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544232" y="1842682"/>
              <a:ext cx="4053840" cy="470656"/>
            </a:xfrm>
            <a:custGeom>
              <a:avLst/>
              <a:gdLst>
                <a:gd name="connsiteX0" fmla="*/ 0 w 4053840"/>
                <a:gd name="connsiteY0" fmla="*/ 0 h 470654"/>
                <a:gd name="connsiteX1" fmla="*/ 3818513 w 4053840"/>
                <a:gd name="connsiteY1" fmla="*/ 0 h 470654"/>
                <a:gd name="connsiteX2" fmla="*/ 4053840 w 4053840"/>
                <a:gd name="connsiteY2" fmla="*/ 235327 h 470654"/>
                <a:gd name="connsiteX3" fmla="*/ 3818513 w 4053840"/>
                <a:gd name="connsiteY3" fmla="*/ 470654 h 470654"/>
                <a:gd name="connsiteX4" fmla="*/ 0 w 4053840"/>
                <a:gd name="connsiteY4" fmla="*/ 470654 h 470654"/>
                <a:gd name="connsiteX5" fmla="*/ 0 w 4053840"/>
                <a:gd name="connsiteY5" fmla="*/ 0 h 4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470654">
                  <a:moveTo>
                    <a:pt x="4053840" y="470653"/>
                  </a:moveTo>
                  <a:lnTo>
                    <a:pt x="235327" y="470653"/>
                  </a:lnTo>
                  <a:lnTo>
                    <a:pt x="0" y="235327"/>
                  </a:lnTo>
                  <a:lnTo>
                    <a:pt x="235327" y="1"/>
                  </a:lnTo>
                  <a:lnTo>
                    <a:pt x="4053840" y="1"/>
                  </a:lnTo>
                  <a:lnTo>
                    <a:pt x="4053840" y="470653"/>
                  </a:lnTo>
                  <a:close/>
                </a:path>
              </a:pathLst>
            </a:custGeom>
            <a:grpFill/>
            <a:ln w="15875">
              <a:solidFill>
                <a:srgbClr val="0066B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25208" tIns="72391" rIns="135128" bIns="72391" spcCol="1270" anchor="ctr"/>
            <a:lstStyle/>
            <a:p>
              <a:pPr defTabSz="844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aseline="0" dirty="0">
                  <a:solidFill>
                    <a:schemeClr val="bg1"/>
                  </a:solidFill>
                </a:rPr>
                <a:t>Контроль выполнения заявок</a:t>
              </a:r>
              <a:endParaRPr lang="be-BY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544232" y="2586024"/>
              <a:ext cx="4053840" cy="470656"/>
            </a:xfrm>
            <a:custGeom>
              <a:avLst/>
              <a:gdLst>
                <a:gd name="connsiteX0" fmla="*/ 0 w 4053840"/>
                <a:gd name="connsiteY0" fmla="*/ 0 h 470654"/>
                <a:gd name="connsiteX1" fmla="*/ 3818513 w 4053840"/>
                <a:gd name="connsiteY1" fmla="*/ 0 h 470654"/>
                <a:gd name="connsiteX2" fmla="*/ 4053840 w 4053840"/>
                <a:gd name="connsiteY2" fmla="*/ 235327 h 470654"/>
                <a:gd name="connsiteX3" fmla="*/ 3818513 w 4053840"/>
                <a:gd name="connsiteY3" fmla="*/ 470654 h 470654"/>
                <a:gd name="connsiteX4" fmla="*/ 0 w 4053840"/>
                <a:gd name="connsiteY4" fmla="*/ 470654 h 470654"/>
                <a:gd name="connsiteX5" fmla="*/ 0 w 4053840"/>
                <a:gd name="connsiteY5" fmla="*/ 0 h 4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470654">
                  <a:moveTo>
                    <a:pt x="4053840" y="470653"/>
                  </a:moveTo>
                  <a:lnTo>
                    <a:pt x="235327" y="470653"/>
                  </a:lnTo>
                  <a:lnTo>
                    <a:pt x="0" y="235327"/>
                  </a:lnTo>
                  <a:lnTo>
                    <a:pt x="235327" y="1"/>
                  </a:lnTo>
                  <a:lnTo>
                    <a:pt x="4053840" y="1"/>
                  </a:lnTo>
                  <a:lnTo>
                    <a:pt x="4053840" y="470653"/>
                  </a:lnTo>
                  <a:close/>
                </a:path>
              </a:pathLst>
            </a:custGeom>
            <a:grpFill/>
            <a:ln w="15875">
              <a:solidFill>
                <a:srgbClr val="0066B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25208" tIns="72391" rIns="135128" bIns="72391" spcCol="1270" anchor="ctr"/>
            <a:lstStyle/>
            <a:p>
              <a:pPr defTabSz="844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aseline="0" dirty="0">
                  <a:solidFill>
                    <a:schemeClr val="bg1"/>
                  </a:solidFill>
                </a:rPr>
                <a:t>Оптимальное распределение</a:t>
              </a:r>
              <a:endParaRPr lang="be-BY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544232" y="3352299"/>
              <a:ext cx="4053840" cy="470654"/>
            </a:xfrm>
            <a:custGeom>
              <a:avLst/>
              <a:gdLst>
                <a:gd name="connsiteX0" fmla="*/ 0 w 4053840"/>
                <a:gd name="connsiteY0" fmla="*/ 0 h 470654"/>
                <a:gd name="connsiteX1" fmla="*/ 3818513 w 4053840"/>
                <a:gd name="connsiteY1" fmla="*/ 0 h 470654"/>
                <a:gd name="connsiteX2" fmla="*/ 4053840 w 4053840"/>
                <a:gd name="connsiteY2" fmla="*/ 235327 h 470654"/>
                <a:gd name="connsiteX3" fmla="*/ 3818513 w 4053840"/>
                <a:gd name="connsiteY3" fmla="*/ 470654 h 470654"/>
                <a:gd name="connsiteX4" fmla="*/ 0 w 4053840"/>
                <a:gd name="connsiteY4" fmla="*/ 470654 h 470654"/>
                <a:gd name="connsiteX5" fmla="*/ 0 w 4053840"/>
                <a:gd name="connsiteY5" fmla="*/ 0 h 4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470654">
                  <a:moveTo>
                    <a:pt x="4053840" y="470653"/>
                  </a:moveTo>
                  <a:lnTo>
                    <a:pt x="235327" y="470653"/>
                  </a:lnTo>
                  <a:lnTo>
                    <a:pt x="0" y="235327"/>
                  </a:lnTo>
                  <a:lnTo>
                    <a:pt x="235327" y="1"/>
                  </a:lnTo>
                  <a:lnTo>
                    <a:pt x="4053840" y="1"/>
                  </a:lnTo>
                  <a:lnTo>
                    <a:pt x="4053840" y="470653"/>
                  </a:lnTo>
                  <a:close/>
                </a:path>
              </a:pathLst>
            </a:custGeom>
            <a:grpFill/>
            <a:ln w="15875">
              <a:solidFill>
                <a:srgbClr val="0066B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25208" tIns="72390" rIns="135128" bIns="72390" spcCol="1270" anchor="ctr"/>
            <a:lstStyle/>
            <a:p>
              <a:pPr defTabSz="8445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aseline="0" dirty="0">
                  <a:solidFill>
                    <a:schemeClr val="bg1"/>
                  </a:solidFill>
                </a:rPr>
                <a:t>Оперативное взаимодействие</a:t>
              </a:r>
              <a:endParaRPr lang="be-BY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379413" y="0"/>
            <a:ext cx="8307387" cy="887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dirty="0" smtClean="0"/>
              <a:t>Обеспечение </a:t>
            </a:r>
            <a:r>
              <a:rPr lang="ru-RU" altLang="be-BY" dirty="0" err="1" smtClean="0"/>
              <a:t>интермодальных</a:t>
            </a:r>
            <a:r>
              <a:rPr lang="ru-RU" altLang="be-BY" dirty="0" smtClean="0"/>
              <a:t> перевозок</a:t>
            </a:r>
            <a:endParaRPr lang="be-BY" altLang="be-BY" dirty="0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62125"/>
            <a:ext cx="7980363" cy="4430713"/>
          </a:xfrm>
          <a:prstGeom prst="rect">
            <a:avLst/>
          </a:prstGeom>
          <a:noFill/>
          <a:ln w="15875">
            <a:solidFill>
              <a:srgbClr val="0066B3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0700" y="1114425"/>
            <a:ext cx="8280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Планирование подвижного состава для интермодальных перевозок</a:t>
            </a:r>
            <a:endParaRPr lang="be-BY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90513" y="173038"/>
            <a:ext cx="83962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Концепция единого логистического оператора</a:t>
            </a:r>
          </a:p>
        </p:txBody>
      </p:sp>
      <p:sp>
        <p:nvSpPr>
          <p:cNvPr id="17411" name="Line 126"/>
          <p:cNvSpPr>
            <a:spLocks noChangeShapeType="1"/>
          </p:cNvSpPr>
          <p:nvPr/>
        </p:nvSpPr>
        <p:spPr bwMode="auto">
          <a:xfrm flipV="1">
            <a:off x="1163638" y="4829175"/>
            <a:ext cx="520700" cy="6858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126"/>
          <p:cNvSpPr>
            <a:spLocks noChangeShapeType="1"/>
          </p:cNvSpPr>
          <p:nvPr/>
        </p:nvSpPr>
        <p:spPr bwMode="auto">
          <a:xfrm flipV="1">
            <a:off x="2840038" y="4797425"/>
            <a:ext cx="438150" cy="6858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126"/>
          <p:cNvSpPr>
            <a:spLocks noChangeShapeType="1"/>
          </p:cNvSpPr>
          <p:nvPr/>
        </p:nvSpPr>
        <p:spPr bwMode="auto">
          <a:xfrm flipV="1">
            <a:off x="4464050" y="4827588"/>
            <a:ext cx="15875" cy="6858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126"/>
          <p:cNvSpPr>
            <a:spLocks noChangeShapeType="1"/>
          </p:cNvSpPr>
          <p:nvPr/>
        </p:nvSpPr>
        <p:spPr bwMode="auto">
          <a:xfrm flipH="1" flipV="1">
            <a:off x="5573713" y="4833938"/>
            <a:ext cx="500062" cy="6858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126"/>
          <p:cNvSpPr>
            <a:spLocks noChangeShapeType="1"/>
          </p:cNvSpPr>
          <p:nvPr/>
        </p:nvSpPr>
        <p:spPr bwMode="auto">
          <a:xfrm flipH="1" flipV="1">
            <a:off x="6753225" y="4806950"/>
            <a:ext cx="552450" cy="6858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26"/>
          <p:cNvSpPr>
            <a:spLocks noChangeShapeType="1"/>
          </p:cNvSpPr>
          <p:nvPr/>
        </p:nvSpPr>
        <p:spPr bwMode="auto">
          <a:xfrm flipH="1" flipV="1">
            <a:off x="990600" y="3394075"/>
            <a:ext cx="558800" cy="487363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26"/>
          <p:cNvSpPr>
            <a:spLocks noChangeShapeType="1"/>
          </p:cNvSpPr>
          <p:nvPr/>
        </p:nvSpPr>
        <p:spPr bwMode="auto">
          <a:xfrm flipH="1" flipV="1">
            <a:off x="2238375" y="2592388"/>
            <a:ext cx="392113" cy="6477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26"/>
          <p:cNvSpPr>
            <a:spLocks noChangeShapeType="1"/>
          </p:cNvSpPr>
          <p:nvPr/>
        </p:nvSpPr>
        <p:spPr bwMode="auto">
          <a:xfrm flipH="1" flipV="1">
            <a:off x="4217988" y="2630488"/>
            <a:ext cx="17462" cy="596900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26"/>
          <p:cNvSpPr>
            <a:spLocks noChangeShapeType="1"/>
          </p:cNvSpPr>
          <p:nvPr/>
        </p:nvSpPr>
        <p:spPr bwMode="auto">
          <a:xfrm flipV="1">
            <a:off x="6021388" y="2622550"/>
            <a:ext cx="223837" cy="600075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8338" y="939800"/>
            <a:ext cx="1995487" cy="614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e-BY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Вспомогательные</a:t>
            </a:r>
          </a:p>
          <a:p>
            <a:pPr algn="ctr">
              <a:defRPr/>
            </a:pPr>
            <a:r>
              <a:rPr lang="be-BY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службы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413" y="1919288"/>
            <a:ext cx="1204912" cy="354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Заказчики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0750" y="919163"/>
            <a:ext cx="2232025" cy="615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Провайдеры</a:t>
            </a:r>
          </a:p>
          <a:p>
            <a:pPr algn="ctr">
              <a:defRPr/>
            </a:pPr>
            <a:r>
              <a:rPr lang="ru-RU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логистических услуг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Freeform 43"/>
          <p:cNvSpPr/>
          <p:nvPr/>
        </p:nvSpPr>
        <p:spPr>
          <a:xfrm flipH="1">
            <a:off x="7281863" y="1903413"/>
            <a:ext cx="1831975" cy="520700"/>
          </a:xfrm>
          <a:custGeom>
            <a:avLst/>
            <a:gdLst>
              <a:gd name="connsiteX0" fmla="*/ 0 w 1420368"/>
              <a:gd name="connsiteY0" fmla="*/ 0 h 1101090"/>
              <a:gd name="connsiteX1" fmla="*/ 1420368 w 1420368"/>
              <a:gd name="connsiteY1" fmla="*/ 0 h 1101090"/>
              <a:gd name="connsiteX2" fmla="*/ 1420368 w 1420368"/>
              <a:gd name="connsiteY2" fmla="*/ 1101090 h 1101090"/>
              <a:gd name="connsiteX3" fmla="*/ 0 w 1420368"/>
              <a:gd name="connsiteY3" fmla="*/ 1101090 h 1101090"/>
              <a:gd name="connsiteX4" fmla="*/ 0 w 1420368"/>
              <a:gd name="connsiteY4" fmla="*/ 0 h 11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368" h="1101090">
                <a:moveTo>
                  <a:pt x="0" y="0"/>
                </a:moveTo>
                <a:lnTo>
                  <a:pt x="1420368" y="0"/>
                </a:lnTo>
                <a:lnTo>
                  <a:pt x="1420368" y="1101090"/>
                </a:lnTo>
                <a:lnTo>
                  <a:pt x="0" y="110109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984" tIns="0" rIns="0" bIns="0" spcCol="1270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Складская инфраструктура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80038" y="939800"/>
            <a:ext cx="2363787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e-BY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Пункты таможенного </a:t>
            </a:r>
          </a:p>
          <a:p>
            <a:pPr algn="ctr">
              <a:defRPr/>
            </a:pPr>
            <a:r>
              <a:rPr lang="be-BY" sz="17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оформления</a:t>
            </a:r>
          </a:p>
          <a:p>
            <a:pPr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742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5346700"/>
            <a:ext cx="10985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 bwMode="auto">
          <a:xfrm>
            <a:off x="1801813" y="3311525"/>
            <a:ext cx="5472112" cy="1244600"/>
          </a:xfrm>
          <a:prstGeom prst="rect">
            <a:avLst/>
          </a:prstGeom>
          <a:solidFill>
            <a:srgbClr val="558BB8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baseline="0" dirty="0">
                <a:solidFill>
                  <a:schemeClr val="bg1"/>
                </a:solidFill>
                <a:latin typeface="+mn-lt"/>
              </a:rPr>
              <a:t>АСУ «Логистика»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047875" y="3744913"/>
            <a:ext cx="2225675" cy="9921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aseline="0" dirty="0">
                <a:solidFill>
                  <a:schemeClr val="bg1"/>
                </a:solidFill>
                <a:latin typeface="+mn-lt"/>
              </a:rPr>
              <a:t>Подсистема информационного</a:t>
            </a:r>
          </a:p>
          <a:p>
            <a:pPr algn="ctr">
              <a:defRPr/>
            </a:pPr>
            <a:r>
              <a:rPr lang="ru-RU" sz="1800" baseline="0" dirty="0">
                <a:solidFill>
                  <a:schemeClr val="bg1"/>
                </a:solidFill>
                <a:latin typeface="+mn-lt"/>
              </a:rPr>
              <a:t>обеспечения</a:t>
            </a:r>
          </a:p>
          <a:p>
            <a:pPr algn="ctr">
              <a:defRPr/>
            </a:pPr>
            <a:endParaRPr lang="ru-RU" sz="1800" baseline="0" dirty="0"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438650" y="3744913"/>
            <a:ext cx="2635250" cy="9921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aseline="0" dirty="0">
                <a:solidFill>
                  <a:schemeClr val="bg1"/>
                </a:solidFill>
                <a:latin typeface="+mj-lt"/>
              </a:rPr>
              <a:t>Финансовые  расчеты и оформление документов</a:t>
            </a:r>
          </a:p>
          <a:p>
            <a:pPr algn="ctr">
              <a:defRPr/>
            </a:pPr>
            <a:endParaRPr lang="ru-RU" sz="1800" baseline="0" dirty="0">
              <a:latin typeface="+mn-lt"/>
            </a:endParaRPr>
          </a:p>
        </p:txBody>
      </p:sp>
      <p:sp>
        <p:nvSpPr>
          <p:cNvPr id="17429" name="Line 126"/>
          <p:cNvSpPr>
            <a:spLocks noChangeShapeType="1"/>
          </p:cNvSpPr>
          <p:nvPr/>
        </p:nvSpPr>
        <p:spPr bwMode="auto">
          <a:xfrm flipV="1">
            <a:off x="7396163" y="3736975"/>
            <a:ext cx="566737" cy="447675"/>
          </a:xfrm>
          <a:prstGeom prst="line">
            <a:avLst/>
          </a:prstGeom>
          <a:noFill/>
          <a:ln w="50800">
            <a:solidFill>
              <a:srgbClr val="558BB8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7430" name="Рисунок 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23066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Рисунок 7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5325" y="156527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Рисунок 8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488" y="15319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Рисунок 9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3000" y="15589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1" descr="C:\Users\user\Desktop\truck2edit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3438" y="5553075"/>
            <a:ext cx="1171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400" y="5540375"/>
            <a:ext cx="1350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4763" y="5530850"/>
            <a:ext cx="1552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0" descr="plan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8325" y="5535613"/>
            <a:ext cx="15541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5" descr="fork3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7463" y="2471738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11"/>
          <p:cNvGraphicFramePr>
            <a:graphicFrameLocks noGrp="1"/>
          </p:cNvGraphicFramePr>
          <p:nvPr>
            <p:ph idx="1"/>
          </p:nvPr>
        </p:nvGraphicFramePr>
        <p:xfrm>
          <a:off x="133351" y="933451"/>
          <a:ext cx="8943974" cy="559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309563" y="0"/>
            <a:ext cx="8396287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Выводы</a:t>
            </a:r>
          </a:p>
        </p:txBody>
      </p:sp>
      <p:pic>
        <p:nvPicPr>
          <p:cNvPr id="55298" name="Picture 2" descr="C:\Users\Lapushanski_m\Desktop\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8450" y="82550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pushanski_m\Desktop\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6200" y="827088"/>
            <a:ext cx="10969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apushanski_m\Desktop\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2263" y="5387975"/>
            <a:ext cx="1096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apushanski_m\Desktop\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1750" y="5387975"/>
            <a:ext cx="10985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fir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5"/>
          <p:cNvSpPr txBox="1">
            <a:spLocks noChangeArrowheads="1"/>
          </p:cNvSpPr>
          <p:nvPr/>
        </p:nvSpPr>
        <p:spPr bwMode="auto">
          <a:xfrm>
            <a:off x="4354513" y="3505200"/>
            <a:ext cx="4429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en-US" altLang="be-BY" sz="2000" b="1" baseline="0">
              <a:solidFill>
                <a:srgbClr val="0066B3"/>
              </a:solidFill>
              <a:latin typeface="Arial Narrow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be-BY" b="1" baseline="0">
                <a:solidFill>
                  <a:schemeClr val="bg1"/>
                </a:solidFill>
                <a:latin typeface="Arial Narrow" pitchFamily="34" charset="0"/>
              </a:rPr>
              <a:t>Лепеев Андрей Николаевич</a:t>
            </a:r>
          </a:p>
        </p:txBody>
      </p:sp>
      <p:sp>
        <p:nvSpPr>
          <p:cNvPr id="19460" name="Text Box 36"/>
          <p:cNvSpPr txBox="1">
            <a:spLocks noChangeArrowheads="1"/>
          </p:cNvSpPr>
          <p:nvPr/>
        </p:nvSpPr>
        <p:spPr bwMode="auto">
          <a:xfrm>
            <a:off x="4527550" y="4448175"/>
            <a:ext cx="4284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be-BY" sz="1800" baseline="0">
                <a:solidFill>
                  <a:schemeClr val="bg1"/>
                </a:solidFill>
                <a:latin typeface="Arial Narrow" pitchFamily="34" charset="0"/>
              </a:rPr>
              <a:t>Директор отделения</a:t>
            </a:r>
          </a:p>
        </p:txBody>
      </p:sp>
      <p:sp>
        <p:nvSpPr>
          <p:cNvPr id="19461" name="Text Box 39"/>
          <p:cNvSpPr txBox="1">
            <a:spLocks noChangeArrowheads="1"/>
          </p:cNvSpPr>
          <p:nvPr/>
        </p:nvSpPr>
        <p:spPr bwMode="auto">
          <a:xfrm>
            <a:off x="4541838" y="4881563"/>
            <a:ext cx="427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be-BY" sz="1800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be-BY" sz="1800" baseline="0">
                <a:solidFill>
                  <a:schemeClr val="bg1"/>
                </a:solidFill>
                <a:latin typeface="Arial Narrow" pitchFamily="34" charset="0"/>
              </a:rPr>
              <a:t>Тел.:</a:t>
            </a:r>
            <a:r>
              <a:rPr lang="en-US" altLang="be-BY" sz="1800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be-BY" sz="1800" baseline="0">
                <a:solidFill>
                  <a:schemeClr val="bg1"/>
                </a:solidFill>
                <a:latin typeface="Arial Narrow" pitchFamily="34" charset="0"/>
              </a:rPr>
              <a:t>+375 17 </a:t>
            </a:r>
            <a:r>
              <a:rPr lang="ru-RU" altLang="be-BY" sz="1800" b="1" baseline="0">
                <a:solidFill>
                  <a:schemeClr val="bg1"/>
                </a:solidFill>
                <a:latin typeface="Arial Narrow" pitchFamily="34" charset="0"/>
              </a:rPr>
              <a:t>217</a:t>
            </a:r>
            <a:r>
              <a:rPr lang="en-US" altLang="be-BY" sz="1800" b="1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be-BY" sz="1800" b="1" baseline="0">
                <a:solidFill>
                  <a:schemeClr val="bg1"/>
                </a:solidFill>
                <a:latin typeface="Arial Narrow" pitchFamily="34" charset="0"/>
              </a:rPr>
              <a:t>33</a:t>
            </a:r>
            <a:r>
              <a:rPr lang="en-US" altLang="be-BY" sz="1800" b="1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be-BY" sz="1800" b="1" baseline="0">
                <a:solidFill>
                  <a:schemeClr val="bg1"/>
                </a:solidFill>
                <a:latin typeface="Arial Narrow" pitchFamily="34" charset="0"/>
              </a:rPr>
              <a:t>33</a:t>
            </a:r>
            <a:endParaRPr lang="en-US" altLang="be-BY" sz="1800" b="1" baseline="0">
              <a:solidFill>
                <a:schemeClr val="bg1"/>
              </a:solidFill>
              <a:latin typeface="Arial Narrow" pitchFamily="34" charset="0"/>
            </a:endParaRPr>
          </a:p>
          <a:p>
            <a:pPr algn="r" eaLnBrk="1" hangingPunct="1"/>
            <a:r>
              <a:rPr lang="en-US" altLang="be-BY" sz="1800" baseline="0">
                <a:solidFill>
                  <a:schemeClr val="bg1"/>
                </a:solidFill>
                <a:latin typeface="Arial Narrow" pitchFamily="34" charset="0"/>
              </a:rPr>
              <a:t>Email: alepeev@iba.by</a:t>
            </a:r>
            <a:endParaRPr lang="ru-RU" altLang="be-BY" sz="1600" baseline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2" name="Text Box 41"/>
          <p:cNvSpPr txBox="1">
            <a:spLocks noChangeArrowheads="1"/>
          </p:cNvSpPr>
          <p:nvPr/>
        </p:nvSpPr>
        <p:spPr bwMode="auto">
          <a:xfrm>
            <a:off x="4191000" y="2908300"/>
            <a:ext cx="4627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be-BY" sz="3000" b="1" baseline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</a:p>
          <a:p>
            <a:pPr algn="r" eaLnBrk="1" hangingPunct="1"/>
            <a:r>
              <a:rPr lang="ru-RU" altLang="be-BY" sz="1800" baseline="0">
                <a:solidFill>
                  <a:schemeClr val="bg1"/>
                </a:solidFill>
                <a:latin typeface="Arial Narrow" pitchFamily="34" charset="0"/>
              </a:rPr>
              <a:t>Более подробную информацию </a:t>
            </a:r>
            <a:endParaRPr lang="en-US" altLang="be-BY" sz="1800" baseline="0">
              <a:solidFill>
                <a:schemeClr val="bg1"/>
              </a:solidFill>
              <a:latin typeface="Arial Narrow" pitchFamily="34" charset="0"/>
            </a:endParaRPr>
          </a:p>
          <a:p>
            <a:pPr algn="r" eaLnBrk="1" hangingPunct="1"/>
            <a:r>
              <a:rPr lang="ru-RU" altLang="be-BY" sz="1800" baseline="0">
                <a:solidFill>
                  <a:schemeClr val="bg1"/>
                </a:solidFill>
                <a:latin typeface="Arial Narrow" pitchFamily="34" charset="0"/>
              </a:rPr>
              <a:t>можно получить:</a:t>
            </a:r>
          </a:p>
        </p:txBody>
      </p:sp>
      <p:pic>
        <p:nvPicPr>
          <p:cNvPr id="19463" name="Picture 5" descr="D:\! Исходники\! все наши логотипы\IBA-group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133350"/>
            <a:ext cx="1481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290513" y="0"/>
            <a:ext cx="8396287" cy="893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Содержание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5763" y="1390650"/>
            <a:ext cx="8501062" cy="5202238"/>
          </a:xfrm>
        </p:spPr>
        <p:txBody>
          <a:bodyPr/>
          <a:lstStyle/>
          <a:p>
            <a:pPr marL="571500" indent="-571500">
              <a:spcBef>
                <a:spcPts val="600"/>
              </a:spcBef>
              <a:spcAft>
                <a:spcPts val="1800"/>
              </a:spcAft>
              <a:buFontTx/>
              <a:buAutoNum type="romanUcPeriod"/>
            </a:pPr>
            <a:r>
              <a:rPr lang="ru-RU" altLang="be-BY" sz="2800" dirty="0" smtClean="0"/>
              <a:t>Задачи </a:t>
            </a:r>
            <a:r>
              <a:rPr lang="ru-RU" altLang="be-BY" sz="2800" dirty="0" err="1" smtClean="0"/>
              <a:t>транспортно-логистической</a:t>
            </a:r>
            <a:r>
              <a:rPr lang="ru-RU" altLang="be-BY" sz="2800" dirty="0" smtClean="0"/>
              <a:t> отрасли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AutoNum type="romanUcPeriod"/>
            </a:pPr>
            <a:r>
              <a:rPr lang="ru-RU" altLang="be-BY" sz="2800" dirty="0" smtClean="0"/>
              <a:t>Опыт </a:t>
            </a:r>
            <a:r>
              <a:rPr lang="en-US" altLang="be-BY" sz="2800" dirty="0" smtClean="0"/>
              <a:t>IBA Group</a:t>
            </a:r>
            <a:r>
              <a:rPr lang="ru-RU" altLang="be-BY" sz="2800" dirty="0" smtClean="0"/>
              <a:t> 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be-BY" dirty="0" smtClean="0">
                <a:latin typeface="Arial" charset="0"/>
              </a:rPr>
              <a:t>Архитектура АСУ</a:t>
            </a:r>
            <a:r>
              <a:rPr lang="en-US" altLang="be-BY" dirty="0" smtClean="0">
                <a:latin typeface="Arial" charset="0"/>
              </a:rPr>
              <a:t> </a:t>
            </a:r>
            <a:r>
              <a:rPr lang="ru-RU" altLang="be-BY" dirty="0" smtClean="0">
                <a:latin typeface="Arial" charset="0"/>
              </a:rPr>
              <a:t>«Логистика»</a:t>
            </a:r>
            <a:endParaRPr lang="en-US" altLang="be-BY" dirty="0" smtClean="0">
              <a:latin typeface="Arial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be-BY" dirty="0" smtClean="0">
                <a:latin typeface="Arial" charset="0"/>
              </a:rPr>
              <a:t>Реализованные проекты</a:t>
            </a:r>
            <a:endParaRPr lang="en-US" altLang="be-BY" dirty="0" smtClean="0">
              <a:latin typeface="Arial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ru-RU" altLang="be-BY" dirty="0" smtClean="0">
                <a:latin typeface="Arial" charset="0"/>
              </a:rPr>
              <a:t>Концепция единого </a:t>
            </a:r>
            <a:r>
              <a:rPr lang="ru-RU" altLang="be-BY" dirty="0" err="1" smtClean="0">
                <a:latin typeface="Arial" charset="0"/>
              </a:rPr>
              <a:t>логистического</a:t>
            </a:r>
            <a:r>
              <a:rPr lang="ru-RU" altLang="be-BY" dirty="0" smtClean="0">
                <a:latin typeface="Arial" charset="0"/>
              </a:rPr>
              <a:t> оператора</a:t>
            </a:r>
            <a:endParaRPr lang="ru-RU" altLang="be-BY" dirty="0" smtClean="0"/>
          </a:p>
          <a:p>
            <a:pPr marL="571500" indent="-571500">
              <a:spcBef>
                <a:spcPts val="600"/>
              </a:spcBef>
              <a:spcAft>
                <a:spcPts val="2400"/>
              </a:spcAft>
              <a:buFontTx/>
              <a:buAutoNum type="romanUcPeriod"/>
            </a:pPr>
            <a:r>
              <a:rPr lang="ru-RU" altLang="be-BY" sz="2800" dirty="0" smtClean="0"/>
              <a:t>Выводы</a:t>
            </a:r>
          </a:p>
          <a:p>
            <a:pPr marL="571500" indent="-571500">
              <a:buFontTx/>
              <a:buAutoNum type="arabicParenR"/>
            </a:pPr>
            <a:endParaRPr lang="ru-RU" altLang="be-BY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290513" y="0"/>
            <a:ext cx="7315200" cy="869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Стратегический потенциал Казахстана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11150" y="1016000"/>
            <a:ext cx="8464550" cy="5202238"/>
          </a:xfrm>
        </p:spPr>
        <p:txBody>
          <a:bodyPr/>
          <a:lstStyle/>
          <a:p>
            <a:endParaRPr lang="ru-RU" altLang="be-BY" smtClean="0"/>
          </a:p>
          <a:p>
            <a:pPr>
              <a:buFontTx/>
              <a:buNone/>
            </a:pPr>
            <a:endParaRPr lang="ru-RU" altLang="be-BY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66751" y="1104900"/>
          <a:ext cx="786765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2975" y="1200150"/>
            <a:ext cx="6127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913" y="2293938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3450" y="3362325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925" y="4410075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495925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309563" y="0"/>
            <a:ext cx="8396287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Задачи, решаемые АСУ «Логистика»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133351" y="933451"/>
          <a:ext cx="8943974" cy="559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290513" y="0"/>
            <a:ext cx="8396287" cy="900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dirty="0" smtClean="0"/>
              <a:t>Опыт </a:t>
            </a:r>
            <a:r>
              <a:rPr lang="en-US" altLang="be-BY" dirty="0" smtClean="0"/>
              <a:t>IBA Group</a:t>
            </a:r>
            <a:endParaRPr lang="ru-RU" altLang="be-BY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57225" y="1341438"/>
            <a:ext cx="469900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lang="ru-RU" sz="4000" b="1" kern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5" y="2687638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" y="4227513"/>
            <a:ext cx="18415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2200" b="1" kern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925" y="4060825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" y="5394325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6152" name="Content Placeholder 16"/>
          <p:cNvSpPr>
            <a:spLocks noGrp="1"/>
          </p:cNvSpPr>
          <p:nvPr>
            <p:ph idx="1"/>
          </p:nvPr>
        </p:nvSpPr>
        <p:spPr>
          <a:xfrm>
            <a:off x="292100" y="1130300"/>
            <a:ext cx="8464550" cy="52022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be-BY" sz="2000" dirty="0" smtClean="0"/>
              <a:t>15-летний опыт  разработки и внедрения </a:t>
            </a:r>
            <a:r>
              <a:rPr lang="ru-RU" altLang="be-BY" sz="2000" dirty="0" err="1" smtClean="0"/>
              <a:t>транспортно-логистических</a:t>
            </a:r>
            <a:r>
              <a:rPr lang="ru-RU" altLang="be-BY" sz="2000" dirty="0" smtClean="0"/>
              <a:t> </a:t>
            </a:r>
          </a:p>
          <a:p>
            <a:pPr>
              <a:buFontTx/>
              <a:buNone/>
            </a:pPr>
            <a:r>
              <a:rPr lang="ru-RU" altLang="be-BY" sz="2000" dirty="0" smtClean="0"/>
              <a:t>систем на рынках стран  СНГ, Балтии и Западной Европы</a:t>
            </a:r>
            <a:r>
              <a:rPr lang="en-US" altLang="be-BY" sz="2000" dirty="0" smtClean="0"/>
              <a:t>. </a:t>
            </a:r>
            <a:endParaRPr lang="ru-RU" altLang="be-BY" sz="2000" dirty="0" smtClean="0"/>
          </a:p>
          <a:p>
            <a:pPr>
              <a:buFontTx/>
              <a:buNone/>
            </a:pPr>
            <a:endParaRPr lang="ru-RU" altLang="be-BY" dirty="0" smtClean="0"/>
          </a:p>
          <a:p>
            <a:pPr>
              <a:buFontTx/>
              <a:buNone/>
            </a:pPr>
            <a:r>
              <a:rPr lang="ru-RU" altLang="be-BY" sz="2000" dirty="0" smtClean="0"/>
              <a:t>Объекты автоматизации:</a:t>
            </a:r>
            <a:endParaRPr lang="en-US" altLang="be-BY" sz="2000" dirty="0" smtClean="0"/>
          </a:p>
          <a:p>
            <a:pPr>
              <a:buFontTx/>
              <a:buNone/>
            </a:pPr>
            <a:endParaRPr lang="ru-RU" altLang="be-BY" dirty="0" smtClean="0"/>
          </a:p>
          <a:p>
            <a:pPr>
              <a:buFont typeface="Wingdings" pitchFamily="2" charset="2"/>
              <a:buChar char="ü"/>
            </a:pPr>
            <a:r>
              <a:rPr lang="ru-RU" altLang="be-BY" sz="2000" dirty="0" err="1" smtClean="0"/>
              <a:t>транспортно-логистические</a:t>
            </a:r>
            <a:r>
              <a:rPr lang="ru-RU" altLang="be-BY" sz="2000" dirty="0" smtClean="0"/>
              <a:t> центры «</a:t>
            </a:r>
            <a:r>
              <a:rPr lang="ru-RU" altLang="be-BY" sz="2000" dirty="0" err="1" smtClean="0"/>
              <a:t>Белтаможсервис</a:t>
            </a:r>
            <a:r>
              <a:rPr lang="ru-RU" altLang="be-BY" sz="2000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управление Белорусской железной дороги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железнодорожные станции КТЖ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автостоянки для транспорта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складские помещения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контейнерные площадки</a:t>
            </a:r>
          </a:p>
          <a:p>
            <a:pPr>
              <a:buFont typeface="Wingdings" pitchFamily="2" charset="2"/>
              <a:buChar char="ü"/>
            </a:pPr>
            <a:r>
              <a:rPr lang="ru-RU" altLang="be-BY" sz="2000" dirty="0" smtClean="0"/>
              <a:t>морские порты</a:t>
            </a:r>
          </a:p>
        </p:txBody>
      </p:sp>
      <p:pic>
        <p:nvPicPr>
          <p:cNvPr id="6153" name="Picture 18" descr="http://www.nakhodka-betta.ru/photo/iblock/cc7/cc770fc432c3d61a7dc0bbf012fa2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5" y="3676650"/>
            <a:ext cx="42513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753" y="969265"/>
            <a:ext cx="6914007" cy="54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81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Архитектура АСУ «Логистика»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200" y="5029200"/>
            <a:ext cx="7413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3981450"/>
            <a:ext cx="604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3"/>
          <p:cNvGrpSpPr>
            <a:grpSpLocks/>
          </p:cNvGrpSpPr>
          <p:nvPr/>
        </p:nvGrpSpPr>
        <p:grpSpPr bwMode="auto">
          <a:xfrm>
            <a:off x="825500" y="2962275"/>
            <a:ext cx="720725" cy="865188"/>
            <a:chOff x="4881211" y="1539524"/>
            <a:chExt cx="1138589" cy="1021359"/>
          </a:xfrm>
        </p:grpSpPr>
        <p:pic>
          <p:nvPicPr>
            <p:cNvPr id="7185" name="Picture 32" descr="D:\Docs\Dropbox\iba\KZ\pics\transports\server-icon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881211" y="1539524"/>
              <a:ext cx="833789" cy="83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32" descr="D:\Docs\Dropbox\iba\KZ\pics\transports\server-icon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5033611" y="1633309"/>
              <a:ext cx="833789" cy="83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32" descr="D:\Docs\Dropbox\iba\KZ\pics\transports\server-icon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5186011" y="1727094"/>
              <a:ext cx="833789" cy="83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218" y="2047875"/>
            <a:ext cx="6048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6980" y="2486787"/>
            <a:ext cx="21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5900" y="1062038"/>
            <a:ext cx="4762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9463" y="1123950"/>
            <a:ext cx="328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0313" y="1095375"/>
            <a:ext cx="361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054350" y="3016885"/>
            <a:ext cx="3373438" cy="1006475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74406" y="1855915"/>
            <a:ext cx="787400" cy="4425950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63240" y="942594"/>
            <a:ext cx="5276088" cy="1843088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08770" y="5001768"/>
            <a:ext cx="3740150" cy="1389952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8294" y="5020056"/>
            <a:ext cx="1179513" cy="1426464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5763" y="1390650"/>
            <a:ext cx="8501062" cy="5202238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ts val="600"/>
              </a:spcBef>
              <a:spcAft>
                <a:spcPts val="1800"/>
              </a:spcAft>
              <a:buFont typeface="+mj-lt"/>
              <a:buAutoNum type="romanUcPeriod"/>
              <a:defRPr/>
            </a:pP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Задачи транспортно-логистической отрасли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Опыт </a:t>
            </a:r>
            <a:r>
              <a:rPr lang="en-US" sz="2800" kern="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IBA </a:t>
            </a:r>
            <a:r>
              <a:rPr lang="en-US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Group</a:t>
            </a: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Архитектура АСУ «Логистика»</a:t>
            </a:r>
            <a:endParaRPr lang="en-US" sz="2800" kern="0" baseline="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800" kern="0" baseline="0" dirty="0">
                <a:latin typeface="+mn-lt"/>
              </a:rPr>
              <a:t>Реализованные проекты</a:t>
            </a:r>
            <a:endParaRPr lang="en-US" sz="2800" kern="0" baseline="0" dirty="0">
              <a:latin typeface="+mn-lt"/>
            </a:endParaRPr>
          </a:p>
          <a:p>
            <a:pPr marL="1079500" lvl="1" indent="-6223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Концепция единого логистического оператора</a:t>
            </a:r>
            <a:endParaRPr lang="ru-RU" sz="2800" kern="0" baseline="0" dirty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2400"/>
              </a:spcAft>
              <a:buFont typeface="+mj-lt"/>
              <a:buAutoNum type="romanUcPeriod"/>
              <a:defRPr/>
            </a:pPr>
            <a:r>
              <a:rPr lang="ru-RU" sz="2800" kern="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Выводы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  <a:defRPr/>
            </a:pPr>
            <a:endParaRPr lang="ru-RU" sz="1800" kern="0" baseline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dirty="0" smtClean="0"/>
              <a:t>Управление </a:t>
            </a:r>
            <a:r>
              <a:rPr lang="ru-RU" altLang="be-BY" dirty="0" err="1" smtClean="0"/>
              <a:t>Транспортно-Логистическими</a:t>
            </a:r>
            <a:r>
              <a:rPr lang="ru-RU" altLang="be-BY" dirty="0" smtClean="0"/>
              <a:t> Центрами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00" y="1208088"/>
            <a:ext cx="8493125" cy="1828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defTabSz="9779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Управление въездом</a:t>
            </a:r>
            <a:r>
              <a:rPr lang="en-US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</a:t>
            </a: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выездом и </a:t>
            </a:r>
            <a:r>
              <a:rPr lang="ru-RU" sz="2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размещение</a:t>
            </a: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</a:t>
            </a:r>
            <a:r>
              <a:rPr lang="ru-RU" sz="2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стоянке</a:t>
            </a:r>
            <a:endParaRPr lang="en-US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lvl="1" indent="-342900" defTabSz="9779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Приемка товаров на ТЛЦ</a:t>
            </a:r>
            <a:endParaRPr lang="be-BY" sz="23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lvl="1" indent="-342900" defTabSz="9779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Размещение товаров на складах</a:t>
            </a:r>
            <a:endParaRPr lang="be-BY" sz="2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lvl="1" indent="-342900" defTabSz="9779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Отборка, комплектация и отгрузка товаров</a:t>
            </a:r>
            <a:endParaRPr lang="be-BY" sz="2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330200" y="3305175"/>
            <a:ext cx="8493125" cy="2938463"/>
            <a:chOff x="310988" y="3360617"/>
            <a:chExt cx="8494057" cy="2938584"/>
          </a:xfrm>
        </p:grpSpPr>
        <p:pic>
          <p:nvPicPr>
            <p:cNvPr id="9221" name="Picture 10" descr="http://www.konti.com/upload/konti/gallery/3/large/_d6r5259.jpg"/>
            <p:cNvPicPr>
              <a:picLocks noChangeAspect="1" noChangeArrowheads="1"/>
            </p:cNvPicPr>
            <p:nvPr/>
          </p:nvPicPr>
          <p:blipFill>
            <a:blip r:embed="rId3" cstate="print"/>
            <a:srcRect l="18565"/>
            <a:stretch>
              <a:fillRect/>
            </a:stretch>
          </p:blipFill>
          <p:spPr bwMode="auto">
            <a:xfrm>
              <a:off x="5220041" y="3362036"/>
              <a:ext cx="3585004" cy="2937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12" descr="http://xn----7sbfc3alzaeoft.xn--p1ai/public/modules/catalog/catalogproduction/138/ac27c8d0eb12fb2ab9d876c421fb60af.jpg"/>
            <p:cNvPicPr>
              <a:picLocks noChangeAspect="1" noChangeArrowheads="1"/>
            </p:cNvPicPr>
            <p:nvPr/>
          </p:nvPicPr>
          <p:blipFill>
            <a:blip r:embed="rId4" cstate="print"/>
            <a:srcRect b="9744"/>
            <a:stretch>
              <a:fillRect/>
            </a:stretch>
          </p:blipFill>
          <p:spPr bwMode="auto">
            <a:xfrm>
              <a:off x="310988" y="3360617"/>
              <a:ext cx="4881346" cy="293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be-BY" smtClean="0"/>
              <a:t>Поддержка управленческих решений </a:t>
            </a:r>
            <a:r>
              <a:rPr lang="en-US" altLang="be-BY" smtClean="0"/>
              <a:t/>
            </a:r>
            <a:br>
              <a:rPr lang="en-US" altLang="be-BY" smtClean="0"/>
            </a:br>
            <a:r>
              <a:rPr lang="ru-RU" altLang="be-BY" smtClean="0"/>
              <a:t>грузовых перевозок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125" y="966788"/>
            <a:ext cx="84963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00" kern="0" baseline="0" dirty="0">
                <a:latin typeface="+mn-lt"/>
                <a:ea typeface="+mj-ea"/>
                <a:cs typeface="+mj-cs"/>
              </a:rPr>
              <a:t>Автоматизация технологического процесса работы </a:t>
            </a:r>
            <a:r>
              <a:rPr lang="en-US" sz="2300" kern="0" baseline="0" dirty="0">
                <a:latin typeface="+mn-lt"/>
                <a:ea typeface="+mj-ea"/>
                <a:cs typeface="+mj-cs"/>
              </a:rPr>
              <a:t/>
            </a:r>
            <a:br>
              <a:rPr lang="en-US" sz="2300" kern="0" baseline="0" dirty="0">
                <a:latin typeface="+mn-lt"/>
                <a:ea typeface="+mj-ea"/>
                <a:cs typeface="+mj-cs"/>
              </a:rPr>
            </a:br>
            <a:r>
              <a:rPr lang="ru-RU" sz="2300" kern="0" baseline="0" dirty="0">
                <a:latin typeface="+mn-lt"/>
                <a:ea typeface="+mj-ea"/>
                <a:cs typeface="+mj-cs"/>
              </a:rPr>
              <a:t>железной дороги</a:t>
            </a:r>
            <a:endParaRPr lang="be-BY" sz="2300" kern="0" baseline="0" dirty="0"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50" y="1946275"/>
            <a:ext cx="4157663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Интеграция финансово-хозяйственной и производственной деятельности дороги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Реальное состояние перевозок, оптимизация их временной и затратной составляющих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Обеспечение руководства дороги оперативной и достоверной аналитической информацией</a:t>
            </a:r>
          </a:p>
        </p:txBody>
      </p:sp>
      <p:grpSp>
        <p:nvGrpSpPr>
          <p:cNvPr id="10245" name="Группа 5"/>
          <p:cNvGrpSpPr>
            <a:grpSpLocks/>
          </p:cNvGrpSpPr>
          <p:nvPr/>
        </p:nvGrpSpPr>
        <p:grpSpPr bwMode="auto">
          <a:xfrm>
            <a:off x="3973513" y="1782763"/>
            <a:ext cx="4878387" cy="4183062"/>
            <a:chOff x="3207307" y="1214479"/>
            <a:chExt cx="6361424" cy="5455232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30357"/>
            <a:stretch>
              <a:fillRect/>
            </a:stretch>
          </p:blipFill>
          <p:spPr bwMode="auto">
            <a:xfrm>
              <a:off x="3207307" y="1656605"/>
              <a:ext cx="2971801" cy="333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8840" b="38771"/>
            <a:stretch>
              <a:fillRect/>
            </a:stretch>
          </p:blipFill>
          <p:spPr bwMode="auto">
            <a:xfrm>
              <a:off x="5301531" y="1214479"/>
              <a:ext cx="4267200" cy="2514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7422" y="3667749"/>
              <a:ext cx="3810000" cy="300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</TotalTime>
  <Words>861</Words>
  <Application>Microsoft Office PowerPoint</Application>
  <PresentationFormat>On-screen Show (4:3)</PresentationFormat>
  <Paragraphs>169</Paragraphs>
  <Slides>19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Slide 1</vt:lpstr>
      <vt:lpstr>Содержание</vt:lpstr>
      <vt:lpstr>Стратегический потенциал Казахстана</vt:lpstr>
      <vt:lpstr>Задачи, решаемые АСУ «Логистика»</vt:lpstr>
      <vt:lpstr>Опыт IBA Group</vt:lpstr>
      <vt:lpstr>Архитектура АСУ «Логистика»</vt:lpstr>
      <vt:lpstr>Slide 7</vt:lpstr>
      <vt:lpstr>Управление Транспортно-Логистическими Центрами</vt:lpstr>
      <vt:lpstr>Поддержка управленческих решений  грузовых перевозок</vt:lpstr>
      <vt:lpstr>Договорная и коммерческая работа</vt:lpstr>
      <vt:lpstr>Портальные решения</vt:lpstr>
      <vt:lpstr>Мобильный клиент</vt:lpstr>
      <vt:lpstr>Мобильный клиент</vt:lpstr>
      <vt:lpstr>Автоматизация морских перевозок</vt:lpstr>
      <vt:lpstr>Оптимальное распределение подвижного состава</vt:lpstr>
      <vt:lpstr>Обеспечение интермодальных перевозок</vt:lpstr>
      <vt:lpstr>Концепция единого логистического оператора</vt:lpstr>
      <vt:lpstr>Выводы</vt:lpstr>
      <vt:lpstr>Slide 19</vt:lpstr>
    </vt:vector>
  </TitlesOfParts>
  <Company>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Lednev</dc:creator>
  <cp:lastModifiedBy>Volk_VS</cp:lastModifiedBy>
  <cp:revision>287</cp:revision>
  <dcterms:created xsi:type="dcterms:W3CDTF">2006-06-05T13:28:17Z</dcterms:created>
  <dcterms:modified xsi:type="dcterms:W3CDTF">2014-04-22T15:20:25Z</dcterms:modified>
</cp:coreProperties>
</file>