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6" r:id="rId18"/>
    <p:sldId id="292" r:id="rId19"/>
    <p:sldId id="289" r:id="rId20"/>
    <p:sldId id="293" r:id="rId21"/>
    <p:sldId id="294" r:id="rId22"/>
    <p:sldId id="257" r:id="rId23"/>
    <p:sldId id="258" r:id="rId24"/>
    <p:sldId id="259" r:id="rId25"/>
    <p:sldId id="262" r:id="rId26"/>
    <p:sldId id="266" r:id="rId27"/>
    <p:sldId id="267" r:id="rId28"/>
    <p:sldId id="2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3A"/>
    <a:srgbClr val="573625"/>
    <a:srgbClr val="0B8EAB"/>
    <a:srgbClr val="F7E8E3"/>
    <a:srgbClr val="D1DCDE"/>
    <a:srgbClr val="CCFFCC"/>
    <a:srgbClr val="00ACBA"/>
    <a:srgbClr val="D0D0D0"/>
    <a:srgbClr val="C0C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7" b="1" i="0" u="none" strike="noStrike" kern="1200" spc="0" baseline="0">
                <a:solidFill>
                  <a:srgbClr val="0432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</a:t>
            </a:r>
            <a:r>
              <a:rPr lang="ru-RU" baseline="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изменения позиции Республики Беларусь в индексе</a:t>
            </a:r>
            <a:endParaRPr lang="ru-RU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258928571428572"/>
          <c:y val="1.14014268840857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692" cap="rnd">
              <a:solidFill>
                <a:srgbClr val="04323A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4323A"/>
              </a:solidFill>
              <a:ln w="38019">
                <a:solidFill>
                  <a:srgbClr val="04323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222222222222221E-2"/>
                  <c:y val="-7.407407407407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F84-490D-B106-A11D2737C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5555555555552E-2"/>
                  <c:y val="-7.407407407407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84-490D-B106-A11D2737C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444444444444446E-2"/>
                  <c:y val="-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F84-490D-B106-A11D2737C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222222222222221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F84-490D-B106-A11D2737C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66666666666768E-2"/>
                  <c:y val="-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F84-490D-B106-A11D2737C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Лист2!$M$1:$Q$1</c:f>
              <c:numCache>
                <c:formatCode>General</c:formatCode>
                <c:ptCount val="5"/>
                <c:pt idx="0">
                  <c:v>2008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Лист2!$M$2:$Q$2</c:f>
              <c:numCache>
                <c:formatCode>General</c:formatCode>
                <c:ptCount val="5"/>
                <c:pt idx="0">
                  <c:v>58</c:v>
                </c:pt>
                <c:pt idx="1">
                  <c:v>46</c:v>
                </c:pt>
                <c:pt idx="2">
                  <c:v>38</c:v>
                </c:pt>
                <c:pt idx="3">
                  <c:v>33</c:v>
                </c:pt>
                <c:pt idx="4">
                  <c:v>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F84-490D-B106-A11D2737C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73456"/>
        <c:axId val="138873848"/>
      </c:lineChart>
      <c:catAx>
        <c:axId val="13887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873848"/>
        <c:crosses val="max"/>
        <c:auto val="1"/>
        <c:lblAlgn val="ctr"/>
        <c:lblOffset val="100"/>
        <c:noMultiLvlLbl val="0"/>
      </c:catAx>
      <c:valAx>
        <c:axId val="138873848"/>
        <c:scaling>
          <c:orientation val="maxMin"/>
        </c:scaling>
        <c:delete val="0"/>
        <c:axPos val="l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873456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23" b="1" i="0" u="none" strike="noStrike" kern="1200" spc="0" baseline="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i="0" baseline="0" dirty="0" smtClean="0">
                <a:solidFill>
                  <a:srgbClr val="04323A"/>
                </a:solidFill>
                <a:effectLst/>
              </a:rPr>
              <a:t>График изменения позиции Республики Беларусь в индексе</a:t>
            </a:r>
            <a:endParaRPr lang="ru-RU" sz="1200" dirty="0">
              <a:solidFill>
                <a:srgbClr val="04323A"/>
              </a:solidFill>
              <a:effectLst/>
            </a:endParaRPr>
          </a:p>
        </c:rich>
      </c:tx>
      <c:layout>
        <c:manualLayout>
          <c:xMode val="edge"/>
          <c:yMode val="edge"/>
          <c:x val="0.14412971868449329"/>
          <c:y val="2.683444943213873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065849069751242E-2"/>
          <c:y val="0.1946004280293456"/>
          <c:w val="0.88826031881149992"/>
          <c:h val="0.62560549722951309"/>
        </c:manualLayout>
      </c:layout>
      <c:lineChart>
        <c:grouping val="standard"/>
        <c:varyColors val="0"/>
        <c:ser>
          <c:idx val="0"/>
          <c:order val="0"/>
          <c:spPr>
            <a:ln w="51627" cap="rnd">
              <a:solidFill>
                <a:srgbClr val="04323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38720">
                <a:solidFill>
                  <a:srgbClr val="0432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15" b="1" i="0" u="none" strike="noStrike" kern="1200" baseline="0">
                    <a:solidFill>
                      <a:srgbClr val="00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Лист2!$A$1:$A$4</c:f>
              <c:strCache>
                <c:ptCount val="4"/>
                <c:pt idx="0">
                  <c:v>2014 год</c:v>
                </c:pt>
                <c:pt idx="1">
                  <c:v>2016 год</c:v>
                </c:pt>
                <c:pt idx="2">
                  <c:v>2018 год</c:v>
                </c:pt>
                <c:pt idx="3">
                  <c:v>2020 год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55</c:v>
                </c:pt>
                <c:pt idx="1">
                  <c:v>49</c:v>
                </c:pt>
                <c:pt idx="2">
                  <c:v>38</c:v>
                </c:pt>
                <c:pt idx="3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CB-442F-8123-929F314F4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87136"/>
        <c:axId val="172785960"/>
      </c:lineChart>
      <c:catAx>
        <c:axId val="1727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68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15" b="1" i="0" u="none" strike="noStrike" kern="1200" baseline="0">
                <a:solidFill>
                  <a:srgbClr val="0432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2785960"/>
        <c:crosses val="max"/>
        <c:auto val="1"/>
        <c:lblAlgn val="ctr"/>
        <c:lblOffset val="100"/>
        <c:noMultiLvlLbl val="0"/>
      </c:catAx>
      <c:valAx>
        <c:axId val="172785960"/>
        <c:scaling>
          <c:orientation val="maxMin"/>
        </c:scaling>
        <c:delete val="0"/>
        <c:axPos val="l"/>
        <c:majorGridlines>
          <c:spPr>
            <a:ln w="968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15" b="1" i="0" u="none" strike="noStrike" kern="1200" baseline="0">
                <a:solidFill>
                  <a:srgbClr val="0432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2787136"/>
        <c:crosses val="autoZero"/>
        <c:crossBetween val="between"/>
      </c:valAx>
      <c:spPr>
        <a:noFill/>
        <a:ln w="2581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808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0FDD7-A075-418C-B434-7E5D924C5CC5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B07A0-9831-43A1-9D30-B2F122A7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2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6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3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1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4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9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7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2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6710-7C5F-415D-8C4D-7C9F4395BC5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089D-7E9B-4A1F-9789-134862146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9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69436" y="1272566"/>
            <a:ext cx="8202757" cy="3158144"/>
          </a:xfrm>
          <a:prstGeom prst="rect">
            <a:avLst/>
          </a:prstGeom>
          <a:solidFill>
            <a:srgbClr val="F7E8E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политика в сфере цифровизации </a:t>
            </a:r>
          </a:p>
          <a:p>
            <a:pPr algn="ctr"/>
            <a:r>
              <a:rPr lang="ru-RU" sz="4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инструменты ее реализации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47302" y="5361708"/>
            <a:ext cx="3449782" cy="1080655"/>
          </a:xfrm>
          <a:prstGeom prst="rect">
            <a:avLst/>
          </a:prstGeom>
          <a:solidFill>
            <a:srgbClr val="F7E8E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</a:p>
          <a:p>
            <a:pPr algn="just"/>
            <a:r>
              <a:rPr lang="ru-RU" sz="1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Константин Константинович Шульган, Министр связи и информатизации Республики Беларусь</a:t>
            </a:r>
            <a:endParaRPr lang="ru-RU" sz="14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14327"/>
            <a:ext cx="801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масштабных задач цифровизации крайне важной задачей является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кадрового ресурса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необходимое условие сопровождения процессов цифрового </a:t>
            </a: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  <a:endParaRPr lang="ru-RU" sz="20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06" y="-76200"/>
            <a:ext cx="2361619" cy="2904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2828295"/>
            <a:ext cx="8010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требуется интенсивный мобилизационный подход, </a:t>
            </a:r>
            <a:r>
              <a:rPr lang="ru-RU" sz="2000" b="1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причем не в отдельных, а абсолютно во всех отраслях </a:t>
            </a:r>
            <a:r>
              <a:rPr lang="ru-RU" sz="2000" b="1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регионах </a:t>
            </a:r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подготовке таких кадров, а также повышению «цифровых компетенций» уже задействованных в экономике специалистов.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2793232"/>
            <a:ext cx="2676525" cy="16662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399" y="4894408"/>
            <a:ext cx="8010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B8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подготовка не просто отдельных специалистов, которые в результате остаются «белыми воронами», а «цифровых команд» </a:t>
            </a:r>
            <a:r>
              <a:rPr lang="ru-RU" sz="2000" dirty="0" smtClean="0">
                <a:solidFill>
                  <a:srgbClr val="0B8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000" dirty="0">
                <a:solidFill>
                  <a:srgbClr val="0B8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главе с руководителем. Для этого проектом Указа о Минцифре предусмотрено </a:t>
            </a:r>
            <a:r>
              <a:rPr lang="ru-RU" sz="2000" b="1" dirty="0">
                <a:solidFill>
                  <a:srgbClr val="0B8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государственных «цифровых офисов».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96" y="4364432"/>
            <a:ext cx="2361619" cy="17712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1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50" y="448710"/>
            <a:ext cx="11672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Государственную программу «Цифровое развитие Беларуси» на 2021 – 2025 годы включен </a:t>
            </a:r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 мероприятий по повышению навыков в ИТ-сфере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адаптации населения к цифровым </a:t>
            </a:r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преобразованиям.</a:t>
            </a:r>
            <a:endParaRPr lang="ru-RU" sz="28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913" y="2704483"/>
            <a:ext cx="881344" cy="2685680"/>
          </a:xfrm>
          <a:prstGeom prst="rect">
            <a:avLst/>
          </a:prstGeom>
          <a:solidFill>
            <a:srgbClr val="D1DCD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2" b="97736" l="982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087" y="3044598"/>
            <a:ext cx="711790" cy="6618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01877" y="2704483"/>
            <a:ext cx="9705975" cy="2685681"/>
          </a:xfrm>
          <a:prstGeom prst="rect">
            <a:avLst/>
          </a:prstGeom>
          <a:solidFill>
            <a:srgbClr val="D1DCD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платформы для повышения «цифровой грамотности» населения (</a:t>
            </a:r>
            <a:r>
              <a:rPr lang="ru-RU" i="1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годы, заказчики: Минсвязи, ОАЦ, Академия управления при Президенте Республики Беларусь</a:t>
            </a:r>
            <a:r>
              <a:rPr lang="ru-RU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 smtClean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контента для курсов повышения квалификации работников государственных органов и организаций </a:t>
            </a:r>
            <a:r>
              <a:rPr lang="ru-RU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цифрового развития (</a:t>
            </a:r>
            <a:r>
              <a:rPr lang="ru-RU" i="1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2025 годы, заказчики: Минсвязи, ОАЦ, Академия управления при Президенте Республики Беларусь</a:t>
            </a:r>
            <a:r>
              <a:rPr lang="ru-RU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2" b="97736" l="982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087" y="4056080"/>
            <a:ext cx="711790" cy="661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497" y="634095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5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-1" r="51395"/>
          <a:stretch/>
        </p:blipFill>
        <p:spPr>
          <a:xfrm>
            <a:off x="142875" y="1252971"/>
            <a:ext cx="3564000" cy="548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23" y="223473"/>
            <a:ext cx="1167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данных проектов:</a:t>
            </a:r>
            <a:endParaRPr lang="ru-RU" sz="36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4523" y="1091976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8525" y="1812856"/>
            <a:ext cx="8010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проектов по обучению (повышению навыков) специалистов, ответственных за процессы цифрового развития в государственных органах и организациях;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для граждан обучения по программам дополнительного образования для получения новых востребованных </a:t>
            </a:r>
            <a:r>
              <a:rPr lang="ru-RU" sz="2400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 труда цифровых компетенций;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населения к внедряемым в рамках цифрового развития технологическим новшествам.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23" y="318769"/>
            <a:ext cx="1167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функциональные возможности образовательной платформы весьма широки: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4523" y="1433946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245" y="2027746"/>
            <a:ext cx="8010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онлайн курсов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возрастной, профессиональной, тематической направленности (смарт-индустрия, «умные города», цифровое земледелие) </a:t>
            </a:r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современным прогрессивным контентом, выдачей электронного сертификата о прохождении обучения до сбора и представления статистической информации 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прогресса развития «цифровой грамотности» в целом по Республике Беларусь и другое.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70" y="1569776"/>
            <a:ext cx="3427438" cy="4181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12445"/>
            <a:ext cx="3689984" cy="3689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23" y="313478"/>
            <a:ext cx="1167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преимущества и эффекты от реализации данных проектов также весомы:</a:t>
            </a:r>
            <a:endParaRPr lang="ru-RU" sz="28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4523" y="1577751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2350" y="2517245"/>
            <a:ext cx="8010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 технологически независимая самостоятельная отечественная цифровая платформа 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дистанционного представления образовательного инструментария, 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актуальный, качественный, разнообразный обучающий 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познавательный контент, и в целом повышение «цифровой грамотности» населения и многое другое.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10770"/>
          <a:stretch/>
        </p:blipFill>
        <p:spPr>
          <a:xfrm>
            <a:off x="7656000" y="714374"/>
            <a:ext cx="4536000" cy="5083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8150" y="586529"/>
            <a:ext cx="80105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данных инструментов нами </a:t>
            </a:r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работа с Академией управления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Президенте Республики Беларусь, </a:t>
            </a:r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БГУИР и иными учебными заведениями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сотрудничеству не только в развитии данных проектов, но также и по общесистемным </a:t>
            </a:r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организации подготовки кадров для цифровой экономики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развитие «умных городов»). Получен ряд поручений Правительства, в соответствии 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которыми данному сотрудничеству оказана поддержка на уровне руководства страны, и мы ожидаем, что в ближайшее время Беларусь получит практические результаты и новые инструменты работы </a:t>
            </a:r>
          </a:p>
          <a:p>
            <a:pPr algn="just"/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кадрами.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398" y="180975"/>
            <a:ext cx="113425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«Цифровое развитие Беларуси» </a:t>
            </a:r>
            <a:endParaRPr lang="ru-RU" sz="2800" b="1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2025 годы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0975" y="1135082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482" y="1565969"/>
            <a:ext cx="1491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800" dirty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399" y="2384025"/>
            <a:ext cx="11620500" cy="2534817"/>
          </a:xfrm>
          <a:prstGeom prst="rect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дальнейшее развитие национальной инфраструктуры, прежде всего внедрение в Республике Беларусь технологии сотовой связи 5G;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популяризация государственной системы оказания электронных услуг, использования мобильной электронной цифровой подписи;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проектов электронного образования, здравоохранения, занятости, логистики, торговли и других направлений, создание и масштабирование технологий Индустрия 4.0 и «умный город».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4850" y="429637"/>
            <a:ext cx="10715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непосредственно проектов по цифровой трансформации 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текущем периоде предусмотрена смена «технологической парадигмы» – при реализации мероприятий Государственной программы </a:t>
            </a:r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предполагается переход к формированию государственных цифровых платформ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управления отраслями экономики, учреждениями и предприятиями, информационными отношениями, возникающими между ними, а также </a:t>
            </a:r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интенсивному развитию электронных сервисов для граждан и </a:t>
            </a:r>
            <a:r>
              <a:rPr lang="ru-RU" sz="24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endParaRPr lang="ru-RU" sz="2400" b="1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3676650"/>
            <a:ext cx="5838825" cy="2919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09315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722" y="825702"/>
            <a:ext cx="816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Минсвязи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2019 года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начата, выстраивается и  проводится системная  последовательная работа в </a:t>
            </a:r>
            <a:r>
              <a:rPr lang="ru-RU" sz="20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направлении цифровизации</a:t>
            </a: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республики.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556" y="2355725"/>
            <a:ext cx="814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работа начата с разработки в  2019 году Минсвязи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типовой Концепции развития «умных городов»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и положена в  основу  для адаптации  и масштабирования на региональном уровне.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22" y="4192257"/>
            <a:ext cx="11370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адаптации Типовой концепции продолжена в 2020 и далее -  2021 годах – в рамках научно-исследовательских работ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выполняемых по заказу Минсвязи за счет средств централизованного инвестиционного фонда Минсвязи, и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включающих  разработку концепций «умный город» и «дорожных карт»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одиннадцати городов с численностью населения свыше 80 тыс. человек (2020 год) и еще для десяти административно- территориальных единиц  республики (2021 год). </a:t>
            </a:r>
            <a:endParaRPr lang="ru-RU" sz="2000" b="1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2" y="2169579"/>
            <a:ext cx="2912779" cy="18204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60" y="213207"/>
            <a:ext cx="2647361" cy="179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150" y="696337"/>
            <a:ext cx="10715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РУП «Белтелеком»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 и масштабирует  пилот по созданию мобильного приложения </a:t>
            </a:r>
            <a:r>
              <a:rPr lang="ru-RU" sz="24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 город» </a:t>
            </a:r>
            <a:endParaRPr lang="ru-RU" sz="2400" b="1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с г. Полоцка и с  его масштабированием в других городах Беларуси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654705"/>
            <a:ext cx="8882062" cy="3175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3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766888" y="1516482"/>
            <a:ext cx="3641903" cy="3725981"/>
            <a:chOff x="766888" y="1516482"/>
            <a:chExt cx="3641903" cy="372598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766888" y="1516482"/>
              <a:ext cx="3641903" cy="3725981"/>
              <a:chOff x="766888" y="1516482"/>
              <a:chExt cx="3641903" cy="3725981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766888" y="1516482"/>
                <a:ext cx="3641903" cy="3725981"/>
                <a:chOff x="64463" y="1010571"/>
                <a:chExt cx="3641903" cy="3725981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163"/>
                <a:stretch/>
              </p:blipFill>
              <p:spPr>
                <a:xfrm>
                  <a:off x="64463" y="1928552"/>
                  <a:ext cx="3641903" cy="2808000"/>
                </a:xfrm>
                <a:prstGeom prst="rect">
                  <a:avLst/>
                </a:prstGeom>
              </p:spPr>
            </p:pic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80248" y="1628909"/>
                  <a:ext cx="615661" cy="637390"/>
                </a:xfrm>
                <a:prstGeom prst="rect">
                  <a:avLst/>
                </a:prstGeom>
              </p:spPr>
            </p:pic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80247" y="1010571"/>
                  <a:ext cx="615661" cy="637390"/>
                </a:xfrm>
                <a:prstGeom prst="rect">
                  <a:avLst/>
                </a:prstGeom>
              </p:spPr>
            </p:pic>
          </p:grpSp>
          <p:sp>
            <p:nvSpPr>
              <p:cNvPr id="26" name="Прямоугольник 25"/>
              <p:cNvSpPr/>
              <p:nvPr/>
            </p:nvSpPr>
            <p:spPr>
              <a:xfrm>
                <a:off x="2739781" y="1676400"/>
                <a:ext cx="472525" cy="411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739781" y="2285677"/>
                <a:ext cx="472526" cy="411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743201" y="2904015"/>
                <a:ext cx="464344" cy="411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749306" y="3506730"/>
                <a:ext cx="464344" cy="411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745582" y="4109445"/>
                <a:ext cx="464344" cy="411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745582" y="4708573"/>
                <a:ext cx="464344" cy="411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2739781" y="1632356"/>
              <a:ext cx="472525" cy="457300"/>
              <a:chOff x="3226714" y="1813109"/>
              <a:chExt cx="946622" cy="610099"/>
            </a:xfrm>
          </p:grpSpPr>
          <p:sp>
            <p:nvSpPr>
              <p:cNvPr id="40" name="Диагональная полоса 39"/>
              <p:cNvSpPr/>
              <p:nvPr/>
            </p:nvSpPr>
            <p:spPr>
              <a:xfrm>
                <a:off x="3588369" y="1813109"/>
                <a:ext cx="584967" cy="610097"/>
              </a:xfrm>
              <a:prstGeom prst="diagStripe">
                <a:avLst>
                  <a:gd name="adj" fmla="val 67787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Диагональная полоса 40"/>
              <p:cNvSpPr/>
              <p:nvPr/>
            </p:nvSpPr>
            <p:spPr>
              <a:xfrm rot="5400000">
                <a:off x="3240691" y="2075530"/>
                <a:ext cx="333701" cy="361655"/>
              </a:xfrm>
              <a:prstGeom prst="diagStripe">
                <a:avLst>
                  <a:gd name="adj" fmla="val 40600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735690" y="2254294"/>
              <a:ext cx="472525" cy="457300"/>
              <a:chOff x="3226714" y="1813109"/>
              <a:chExt cx="946622" cy="610099"/>
            </a:xfrm>
          </p:grpSpPr>
          <p:sp>
            <p:nvSpPr>
              <p:cNvPr id="43" name="Диагональная полоса 42"/>
              <p:cNvSpPr/>
              <p:nvPr/>
            </p:nvSpPr>
            <p:spPr>
              <a:xfrm>
                <a:off x="3588369" y="1813109"/>
                <a:ext cx="584967" cy="610097"/>
              </a:xfrm>
              <a:prstGeom prst="diagStripe">
                <a:avLst>
                  <a:gd name="adj" fmla="val 67787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Диагональная полоса 43"/>
              <p:cNvSpPr/>
              <p:nvPr/>
            </p:nvSpPr>
            <p:spPr>
              <a:xfrm rot="5400000">
                <a:off x="3240691" y="2075530"/>
                <a:ext cx="333701" cy="361655"/>
              </a:xfrm>
              <a:prstGeom prst="diagStripe">
                <a:avLst>
                  <a:gd name="adj" fmla="val 40600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2735690" y="2864990"/>
              <a:ext cx="472525" cy="457300"/>
              <a:chOff x="3226714" y="1813109"/>
              <a:chExt cx="946622" cy="610099"/>
            </a:xfrm>
          </p:grpSpPr>
          <p:sp>
            <p:nvSpPr>
              <p:cNvPr id="46" name="Диагональная полоса 45"/>
              <p:cNvSpPr/>
              <p:nvPr/>
            </p:nvSpPr>
            <p:spPr>
              <a:xfrm>
                <a:off x="3588369" y="1813109"/>
                <a:ext cx="584967" cy="610097"/>
              </a:xfrm>
              <a:prstGeom prst="diagStripe">
                <a:avLst>
                  <a:gd name="adj" fmla="val 67787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Диагональная полоса 46"/>
              <p:cNvSpPr/>
              <p:nvPr/>
            </p:nvSpPr>
            <p:spPr>
              <a:xfrm rot="5400000">
                <a:off x="3240691" y="2075530"/>
                <a:ext cx="333701" cy="361655"/>
              </a:xfrm>
              <a:prstGeom prst="diagStripe">
                <a:avLst>
                  <a:gd name="adj" fmla="val 40600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2743201" y="3460323"/>
              <a:ext cx="472525" cy="457300"/>
              <a:chOff x="3226714" y="1813109"/>
              <a:chExt cx="946622" cy="610099"/>
            </a:xfrm>
          </p:grpSpPr>
          <p:sp>
            <p:nvSpPr>
              <p:cNvPr id="49" name="Диагональная полоса 48"/>
              <p:cNvSpPr/>
              <p:nvPr/>
            </p:nvSpPr>
            <p:spPr>
              <a:xfrm>
                <a:off x="3588369" y="1813109"/>
                <a:ext cx="584967" cy="610097"/>
              </a:xfrm>
              <a:prstGeom prst="diagStripe">
                <a:avLst>
                  <a:gd name="adj" fmla="val 67787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Диагональная полоса 49"/>
              <p:cNvSpPr/>
              <p:nvPr/>
            </p:nvSpPr>
            <p:spPr>
              <a:xfrm rot="5400000">
                <a:off x="3240691" y="2075530"/>
                <a:ext cx="333701" cy="361655"/>
              </a:xfrm>
              <a:prstGeom prst="diagStripe">
                <a:avLst>
                  <a:gd name="adj" fmla="val 40600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2743201" y="4062685"/>
              <a:ext cx="472525" cy="457300"/>
              <a:chOff x="3226714" y="1813109"/>
              <a:chExt cx="946622" cy="610099"/>
            </a:xfrm>
          </p:grpSpPr>
          <p:sp>
            <p:nvSpPr>
              <p:cNvPr id="52" name="Диагональная полоса 51"/>
              <p:cNvSpPr/>
              <p:nvPr/>
            </p:nvSpPr>
            <p:spPr>
              <a:xfrm>
                <a:off x="3588369" y="1813109"/>
                <a:ext cx="584967" cy="610097"/>
              </a:xfrm>
              <a:prstGeom prst="diagStripe">
                <a:avLst>
                  <a:gd name="adj" fmla="val 67787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Диагональная полоса 52"/>
              <p:cNvSpPr/>
              <p:nvPr/>
            </p:nvSpPr>
            <p:spPr>
              <a:xfrm rot="5400000">
                <a:off x="3240691" y="2075530"/>
                <a:ext cx="333701" cy="361655"/>
              </a:xfrm>
              <a:prstGeom prst="diagStripe">
                <a:avLst>
                  <a:gd name="adj" fmla="val 40600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2738743" y="4664694"/>
              <a:ext cx="472525" cy="457300"/>
              <a:chOff x="3226714" y="1813109"/>
              <a:chExt cx="946622" cy="610099"/>
            </a:xfrm>
          </p:grpSpPr>
          <p:sp>
            <p:nvSpPr>
              <p:cNvPr id="55" name="Диагональная полоса 54"/>
              <p:cNvSpPr/>
              <p:nvPr/>
            </p:nvSpPr>
            <p:spPr>
              <a:xfrm>
                <a:off x="3588369" y="1813109"/>
                <a:ext cx="584967" cy="610097"/>
              </a:xfrm>
              <a:prstGeom prst="diagStripe">
                <a:avLst>
                  <a:gd name="adj" fmla="val 67787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Диагональная полоса 55"/>
              <p:cNvSpPr/>
              <p:nvPr/>
            </p:nvSpPr>
            <p:spPr>
              <a:xfrm rot="5400000">
                <a:off x="3240691" y="2075530"/>
                <a:ext cx="333701" cy="361655"/>
              </a:xfrm>
              <a:prstGeom prst="diagStripe">
                <a:avLst>
                  <a:gd name="adj" fmla="val 40600"/>
                </a:avLst>
              </a:prstGeom>
              <a:solidFill>
                <a:srgbClr val="0B8E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19527" y="182551"/>
            <a:ext cx="11385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последнюю пятилетку создан </a:t>
            </a:r>
          </a:p>
          <a:p>
            <a:pPr algn="ctr"/>
            <a:r>
              <a:rPr lang="ru-RU" sz="28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серьезный инфраструктурный задел</a:t>
            </a:r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сфере цифровизации: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43383" y="1511438"/>
            <a:ext cx="6909558" cy="601595"/>
          </a:xfrm>
          <a:prstGeom prst="rect">
            <a:avLst/>
          </a:prstGeom>
          <a:solidFill>
            <a:srgbClr val="D1DCD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Развитая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соответствующая мировым стандартам </a:t>
            </a:r>
            <a:endParaRPr lang="ru-RU" sz="2000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данных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43381" y="2194042"/>
            <a:ext cx="6909559" cy="529517"/>
          </a:xfrm>
          <a:prstGeom prst="rect">
            <a:avLst/>
          </a:prstGeom>
          <a:solidFill>
            <a:srgbClr val="F7E8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Надежные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их хранения и обработки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43381" y="2804568"/>
            <a:ext cx="6909560" cy="529517"/>
          </a:xfrm>
          <a:prstGeom prst="rect">
            <a:avLst/>
          </a:prstGeom>
          <a:solidFill>
            <a:srgbClr val="D1DCD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3379" y="3431200"/>
            <a:ext cx="6909561" cy="529517"/>
          </a:xfrm>
          <a:prstGeom prst="rect">
            <a:avLst/>
          </a:prstGeom>
          <a:solidFill>
            <a:srgbClr val="F7E8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онлайн-платежей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43379" y="4057832"/>
            <a:ext cx="6909561" cy="529517"/>
          </a:xfrm>
          <a:prstGeom prst="rect">
            <a:avLst/>
          </a:prstGeom>
          <a:solidFill>
            <a:srgbClr val="D1DCD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сервисы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43379" y="4647654"/>
            <a:ext cx="6909562" cy="541775"/>
          </a:xfrm>
          <a:prstGeom prst="rect">
            <a:avLst/>
          </a:prstGeom>
          <a:solidFill>
            <a:srgbClr val="F7E8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24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 информации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80975" y="1135082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975" y="5542106"/>
            <a:ext cx="885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2021 года 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появилась возможность использования </a:t>
            </a:r>
            <a:r>
              <a:rPr lang="ru-RU" sz="24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биометрических документов 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ID-</a:t>
            </a:r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карт)!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0497" y="63409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694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724"/>
            <a:ext cx="12192000" cy="486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Экспериментальная зона «Умный квартал» на базе г. Орша</a:t>
            </a:r>
            <a:endParaRPr lang="ru-RU" sz="2400" dirty="0">
              <a:solidFill>
                <a:srgbClr val="04323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" y="802959"/>
            <a:ext cx="10683240" cy="4223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282569"/>
            <a:ext cx="12252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08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и задачи </a:t>
            </a:r>
            <a:r>
              <a:rPr lang="ru-RU" sz="1500" b="1" dirty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проекта </a:t>
            </a:r>
            <a:r>
              <a:rPr lang="ru-RU" sz="1500" dirty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апробация технических решений «умного города» для последующего масштабирования </a:t>
            </a:r>
            <a:r>
              <a:rPr lang="ru-RU" sz="1500" dirty="0" smtClean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Беларуси путем:</a:t>
            </a:r>
            <a:endParaRPr lang="ru-RU" sz="1500" dirty="0">
              <a:solidFill>
                <a:srgbClr val="04323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360000">
              <a:lnSpc>
                <a:spcPct val="108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интеграции </a:t>
            </a:r>
            <a:r>
              <a:rPr lang="ru-RU" sz="1500" dirty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единую систему определенной совокупности законченных технических решений «умного города».</a:t>
            </a:r>
          </a:p>
          <a:p>
            <a:pPr marL="285750" indent="360000">
              <a:lnSpc>
                <a:spcPct val="108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обеспечения </a:t>
            </a:r>
            <a:r>
              <a:rPr lang="ru-RU" sz="1500" dirty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совместимости технических и инженерных решений «умного города».</a:t>
            </a:r>
          </a:p>
          <a:p>
            <a:pPr marL="285750" indent="360000">
              <a:lnSpc>
                <a:spcPct val="108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оценки </a:t>
            </a:r>
            <a:r>
              <a:rPr lang="ru-RU" sz="1500" dirty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эффектов (экономического, социального) реализованных технических решений «умного города».</a:t>
            </a:r>
          </a:p>
          <a:p>
            <a:pPr marL="285750" indent="360000">
              <a:lnSpc>
                <a:spcPct val="108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выбора </a:t>
            </a:r>
            <a:r>
              <a:rPr lang="ru-RU" sz="1500" dirty="0">
                <a:solidFill>
                  <a:srgbClr val="0432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наиболее эффективных и значимых решений для тиражирования в других городах Беларуси.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497" y="64367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4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-1" r="51395"/>
          <a:stretch/>
        </p:blipFill>
        <p:spPr>
          <a:xfrm>
            <a:off x="104775" y="905928"/>
            <a:ext cx="3564000" cy="548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23" y="117681"/>
            <a:ext cx="1167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работа выстроена и в области технического нормирования и стандартизации</a:t>
            </a:r>
            <a:r>
              <a:rPr lang="ru-RU" sz="28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4523" y="1158651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475" y="1320785"/>
            <a:ext cx="8010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ОАО «Гипросвязь» по заказу Минсвязи осуществляет разработку СТБ: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«Умный город. Термины и определения»;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«Умный город. Типовая архитектура информационно-коммуникационных технологий умного города. Часть 1. Структура бизнес-процессов умного города»;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«Умный город. Типовая архитектура информационно-коммуникационных технологий умного города. Часть 2. Система управления знаниями умного города»;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«Умный город. Типовая архитектура информационно-коммуникационных технологий умного города.  Часть 3. Инженерные системы умного города»;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«Интернет вещей. Термины и определения»;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«Сети IMT-2020. Термины и определения</a:t>
            </a:r>
            <a:r>
              <a:rPr lang="ru-RU" sz="2000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dirty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1" y="6218840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Запланированы разработки в этой сфере и на 2022 год и на перспективу.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1" y="64715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950" y="180975"/>
            <a:ext cx="11521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программно-стратегические документы </a:t>
            </a:r>
          </a:p>
          <a:p>
            <a:pPr algn="ctr"/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социально-экономического развития Республики Беларусь</a:t>
            </a:r>
            <a:endParaRPr lang="ru-RU" sz="28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5" y="1962150"/>
            <a:ext cx="5372100" cy="1371600"/>
          </a:xfrm>
          <a:prstGeom prst="rect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«умного города» </a:t>
            </a:r>
            <a:r>
              <a:rPr lang="ru-RU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одним из приоритетных направлений научной, научно-технической и инновационной деятельности на 2021 – 2025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025" y="1300616"/>
            <a:ext cx="5372100" cy="671059"/>
          </a:xfrm>
          <a:prstGeom prst="rect">
            <a:avLst/>
          </a:prstGeom>
          <a:solidFill>
            <a:srgbClr val="D1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</a:t>
            </a:r>
          </a:p>
          <a:p>
            <a:pPr algn="ctr"/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 мая 2020 г. № 156</a:t>
            </a:r>
            <a:endParaRPr lang="ru-RU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5264" y="1962150"/>
            <a:ext cx="6226235" cy="2200276"/>
          </a:xfrm>
          <a:prstGeom prst="rect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реализации концепции «Умный город» 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обеспечена реализация таких задач как создание комфортных и безопасных условий жизнедеятельности, расширение доступа к социальным онлайн-услугам, создание устойчивой городской инфраструктуры, повышение инвестиционной привлекательности регионов Республики Беларусь</a:t>
            </a:r>
            <a:endParaRPr lang="ru-RU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5264" y="1300616"/>
            <a:ext cx="6226235" cy="671059"/>
          </a:xfrm>
          <a:prstGeom prst="rect">
            <a:avLst/>
          </a:prstGeom>
          <a:solidFill>
            <a:srgbClr val="D1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стратегия 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устойчивого развития Республики Беларусь до 2035 года </a:t>
            </a:r>
            <a:endParaRPr lang="ru-RU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975" y="1135082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00025" y="4457701"/>
            <a:ext cx="5372100" cy="1828799"/>
          </a:xfrm>
          <a:prstGeom prst="rect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региональной государственной типовой цифровой платформы </a:t>
            </a:r>
          </a:p>
          <a:p>
            <a:pPr algn="ctr"/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«Умный город (регион)» </a:t>
            </a:r>
          </a:p>
          <a:p>
            <a:pPr algn="ctr"/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г. Минске, областных центрах, городах и районах с численностью населения 80 тыс. человек и более </a:t>
            </a:r>
            <a:endParaRPr lang="ru-RU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6" y="3695699"/>
            <a:ext cx="5372100" cy="762001"/>
          </a:xfrm>
          <a:prstGeom prst="rect">
            <a:avLst/>
          </a:prstGeom>
          <a:solidFill>
            <a:srgbClr val="D1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деятельности Правительства Республики Беларусь на период до 2025 года</a:t>
            </a:r>
            <a:endParaRPr lang="ru-RU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75263" y="5161565"/>
            <a:ext cx="6226235" cy="801085"/>
          </a:xfrm>
          <a:prstGeom prst="rect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региональной цифровой платформы и ее внедрение 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17 городах (регионах)</a:t>
            </a:r>
            <a:endParaRPr lang="ru-RU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75263" y="4513866"/>
            <a:ext cx="6226235" cy="658209"/>
          </a:xfrm>
          <a:prstGeom prst="rect">
            <a:avLst/>
          </a:prstGeom>
          <a:solidFill>
            <a:srgbClr val="D1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развития Республики Беларусь на 2021-2025 годы</a:t>
            </a:r>
            <a:endParaRPr lang="ru-RU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09315"/>
            <a:ext cx="2524860" cy="613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2301" y="5077974"/>
            <a:ext cx="5657850" cy="876648"/>
          </a:xfrm>
          <a:prstGeom prst="rect">
            <a:avLst/>
          </a:prstGeom>
          <a:solidFill>
            <a:srgbClr val="D1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«Цифровое развитие Беларуси» на 2021 – 2025 годы</a:t>
            </a:r>
            <a:endParaRPr lang="ru-RU" dirty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2300" y="4703415"/>
            <a:ext cx="5657851" cy="374559"/>
          </a:xfrm>
          <a:prstGeom prst="rect">
            <a:avLst/>
          </a:prstGeom>
          <a:solidFill>
            <a:srgbClr val="0B8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инструмент реализации проекта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0" y="686267"/>
            <a:ext cx="4720591" cy="35494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5106" y="2495550"/>
            <a:ext cx="3668858" cy="639734"/>
          </a:xfrm>
          <a:prstGeom prst="rect">
            <a:avLst/>
          </a:prstGeom>
          <a:solidFill>
            <a:srgbClr val="D1DCD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технологий </a:t>
            </a:r>
          </a:p>
          <a:p>
            <a:pPr algn="ctr"/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«умных городов»</a:t>
            </a:r>
            <a:endParaRPr lang="ru-RU" sz="20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267241" y="1620575"/>
            <a:ext cx="952500" cy="1514709"/>
          </a:xfrm>
          <a:prstGeom prst="rightArrow">
            <a:avLst/>
          </a:prstGeom>
          <a:solidFill>
            <a:srgbClr val="573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13" y="686267"/>
            <a:ext cx="5208928" cy="31839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571913" y="686268"/>
            <a:ext cx="5208927" cy="3183957"/>
          </a:xfrm>
          <a:prstGeom prst="rect">
            <a:avLst/>
          </a:prstGeom>
          <a:solidFill>
            <a:srgbClr val="D1DCD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 будущего»</a:t>
            </a:r>
          </a:p>
          <a:p>
            <a:pPr algn="ctr"/>
            <a:r>
              <a:rPr lang="ru-RU" sz="4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«Умные города Беларуси»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1913" y="3870224"/>
            <a:ext cx="5208927" cy="374559"/>
          </a:xfrm>
          <a:prstGeom prst="rect">
            <a:avLst/>
          </a:prstGeom>
          <a:solidFill>
            <a:srgbClr val="D1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 Главой государства (резолюция от 30 марта 2021 г. № 09/42 П313)</a:t>
            </a:r>
            <a:endParaRPr lang="ru-RU" sz="11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68" y="1842752"/>
            <a:ext cx="3292087" cy="24718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1662" y="210018"/>
            <a:ext cx="10649288" cy="105680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</a:t>
            </a:r>
          </a:p>
          <a:p>
            <a:pPr algn="ctr"/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«Проекта будущего» «Умные города Беларуси»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662" y="1266825"/>
            <a:ext cx="10649288" cy="374559"/>
          </a:xfrm>
          <a:prstGeom prst="rect">
            <a:avLst/>
          </a:prstGeom>
          <a:solidFill>
            <a:srgbClr val="F7E8E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Первым заместителем Премьер-министра Республики Беларусь от 20 июля 2021 г. № 34/37/310-301/6926р</a:t>
            </a:r>
            <a:endParaRPr lang="ru-RU" sz="14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0500" y="1782782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763122" y="4314561"/>
            <a:ext cx="1800225" cy="1704975"/>
          </a:xfrm>
          <a:prstGeom prst="ellipse">
            <a:avLst/>
          </a:prstGeom>
          <a:solidFill>
            <a:srgbClr val="04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6</a:t>
            </a:r>
            <a:r>
              <a:rPr lang="ru-RU" sz="8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разделов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486898" y="1885521"/>
            <a:ext cx="2352675" cy="2286000"/>
          </a:xfrm>
          <a:prstGeom prst="ellipse">
            <a:avLst/>
          </a:prstGeom>
          <a:solidFill>
            <a:srgbClr val="D1DCDE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B8EAB"/>
                </a:solidFill>
              </a:rPr>
              <a:t>19</a:t>
            </a:r>
            <a:r>
              <a:rPr lang="ru-RU" sz="8000" dirty="0" smtClean="0">
                <a:solidFill>
                  <a:srgbClr val="0B8EAB"/>
                </a:solidFill>
              </a:rPr>
              <a:t> </a:t>
            </a:r>
            <a:r>
              <a:rPr lang="ru-RU" sz="2000" dirty="0" smtClean="0">
                <a:solidFill>
                  <a:srgbClr val="0B8EAB"/>
                </a:solidFill>
              </a:rPr>
              <a:t>мероприятий</a:t>
            </a:r>
            <a:endParaRPr lang="ru-RU" sz="2000" dirty="0">
              <a:solidFill>
                <a:srgbClr val="0B8EAB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0"/>
          <a:stretch/>
        </p:blipFill>
        <p:spPr>
          <a:xfrm flipH="1">
            <a:off x="190500" y="4044290"/>
            <a:ext cx="2844000" cy="24718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09315"/>
            <a:ext cx="2524860" cy="6135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5037" y="2219369"/>
            <a:ext cx="6363038" cy="529517"/>
          </a:xfrm>
          <a:prstGeom prst="rect">
            <a:avLst/>
          </a:prstGeom>
          <a:solidFill>
            <a:srgbClr val="D1DCD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Системообразующие мероприятия </a:t>
            </a:r>
            <a:endParaRPr lang="ru-RU" sz="24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5037" y="2856863"/>
            <a:ext cx="6363038" cy="529517"/>
          </a:xfrm>
          <a:prstGeom prst="rect">
            <a:avLst/>
          </a:prstGeom>
          <a:solidFill>
            <a:srgbClr val="F7E8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Инфраструктурные мероприятия </a:t>
            </a:r>
            <a:endParaRPr lang="ru-RU" sz="24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5037" y="3494357"/>
            <a:ext cx="6363038" cy="529517"/>
          </a:xfrm>
          <a:prstGeom prst="rect">
            <a:avLst/>
          </a:prstGeom>
          <a:solidFill>
            <a:srgbClr val="D1DCD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Пилотные и экспериментальные проекты </a:t>
            </a:r>
            <a:endParaRPr lang="ru-RU" sz="24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37" y="4203260"/>
            <a:ext cx="6363038" cy="529517"/>
          </a:xfrm>
          <a:prstGeom prst="rect">
            <a:avLst/>
          </a:prstGeom>
          <a:solidFill>
            <a:srgbClr val="F7E8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 </a:t>
            </a:r>
            <a:endParaRPr lang="ru-RU" sz="24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23737" y="4874821"/>
            <a:ext cx="6363038" cy="529517"/>
          </a:xfrm>
          <a:prstGeom prst="rect">
            <a:avLst/>
          </a:prstGeom>
          <a:solidFill>
            <a:srgbClr val="D1DCD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обеспечение </a:t>
            </a:r>
            <a:endParaRPr lang="ru-RU" sz="24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37" y="5546382"/>
            <a:ext cx="6363038" cy="751103"/>
          </a:xfrm>
          <a:prstGeom prst="rect">
            <a:avLst/>
          </a:prstGeom>
          <a:solidFill>
            <a:srgbClr val="F7E8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Организационные, образовательные и популяризационные мероприятия </a:t>
            </a:r>
            <a:endParaRPr lang="ru-RU" sz="24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48661" y="5242235"/>
            <a:ext cx="6133126" cy="1243117"/>
          </a:xfrm>
          <a:prstGeom prst="roundRect">
            <a:avLst/>
          </a:prstGeom>
          <a:solidFill>
            <a:srgbClr val="573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86425" y="2765147"/>
            <a:ext cx="6281737" cy="2042079"/>
          </a:xfrm>
          <a:prstGeom prst="roundRect">
            <a:avLst/>
          </a:prstGeom>
          <a:solidFill>
            <a:srgbClr val="00A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736" y="303916"/>
            <a:ext cx="6133126" cy="1933575"/>
          </a:xfrm>
          <a:prstGeom prst="roundRect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09315"/>
            <a:ext cx="2524860" cy="613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624" y="5242235"/>
            <a:ext cx="5971201" cy="1273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D1DC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к 2025 году: 17 городов и регионов</a:t>
            </a:r>
            <a:endParaRPr lang="ru-RU" sz="3200" dirty="0">
              <a:solidFill>
                <a:srgbClr val="D1DC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298" y="1159564"/>
            <a:ext cx="5971201" cy="1273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698" y="271881"/>
            <a:ext cx="5971201" cy="1888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Запланированные средства на </a:t>
            </a:r>
            <a:r>
              <a:rPr lang="ru-RU" sz="32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</a:t>
            </a:r>
            <a:r>
              <a:rPr lang="ru-RU" sz="32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мероприятия:</a:t>
            </a:r>
          </a:p>
          <a:p>
            <a:pPr algn="ctr"/>
            <a:r>
              <a:rPr lang="ru-RU" sz="4000" u="sng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млн. 450 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2174" y="2708032"/>
            <a:ext cx="5971201" cy="2034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платформы: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2022-2023 годах – в г. Минске и Оршанском районе (апробация I очереди),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– 2025 годах – в г. Минске, областных и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районных центрах республики (апробация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III очередей (масштабирование).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35416"/>
            <a:ext cx="4141410" cy="2038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3" b="95122" l="4007" r="98636">
                        <a14:foregroundMark x1="83205" y1="23171" x2="83205" y2="23171"/>
                        <a14:foregroundMark x1="81927" y1="26016" x2="81927" y2="26016"/>
                        <a14:foregroundMark x1="81330" y1="24797" x2="81330" y2="24797"/>
                        <a14:foregroundMark x1="81159" y1="23577" x2="81159" y2="23577"/>
                        <a14:foregroundMark x1="83376" y1="25203" x2="83376" y2="25203"/>
                        <a14:foregroundMark x1="82182" y1="72154" x2="82182" y2="72154"/>
                        <a14:foregroundMark x1="89173" y1="46341" x2="89173" y2="46341"/>
                        <a14:foregroundMark x1="92839" y1="45935" x2="92839" y2="45935"/>
                        <a14:foregroundMark x1="52856" y1="85772" x2="52856" y2="85772"/>
                        <a14:foregroundMark x1="50043" y1="91870" x2="50043" y2="91870"/>
                        <a14:foregroundMark x1="47059" y1="90244" x2="47059" y2="90244"/>
                        <a14:foregroundMark x1="51662" y1="91463" x2="51662" y2="91463"/>
                        <a14:foregroundMark x1="53623" y1="89024" x2="53623" y2="89024"/>
                        <a14:foregroundMark x1="20119" y1="73374" x2="20119" y2="73374"/>
                        <a14:foregroundMark x1="16539" y1="75000" x2="16539" y2="75000"/>
                        <a14:foregroundMark x1="15090" y1="75407" x2="15090" y2="75407"/>
                        <a14:foregroundMark x1="15942" y1="77439" x2="15942" y2="77439"/>
                        <a14:foregroundMark x1="18926" y1="76626" x2="18926" y2="76626"/>
                        <a14:foregroundMark x1="17562" y1="77846" x2="17562" y2="77846"/>
                        <a14:foregroundMark x1="8099" y1="45935" x2="8099" y2="45935"/>
                        <a14:foregroundMark x1="8269" y1="40854" x2="8269" y2="40854"/>
                        <a14:foregroundMark x1="7928" y1="37602" x2="7928" y2="37602"/>
                        <a14:foregroundMark x1="7076" y1="43699" x2="7076" y2="43699"/>
                        <a14:foregroundMark x1="6735" y1="47154" x2="6735" y2="47154"/>
                        <a14:foregroundMark x1="6479" y1="48780" x2="6479" y2="48780"/>
                        <a14:foregroundMark x1="6479" y1="45935" x2="6479" y2="45935"/>
                        <a14:foregroundMark x1="49616" y1="9756" x2="49616" y2="9756"/>
                        <a14:backgroundMark x1="59506" y1="4675" x2="59506" y2="4675"/>
                        <a14:backgroundMark x1="40835" y1="5488" x2="40835" y2="5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8" y="2672500"/>
            <a:ext cx="4746180" cy="23163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0000" r="90000">
                        <a14:backgroundMark x1="23008" y1="53875" x2="23008" y2="5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2" y="4517671"/>
            <a:ext cx="3169920" cy="198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Прямоугольник 152"/>
          <p:cNvSpPr/>
          <p:nvPr/>
        </p:nvSpPr>
        <p:spPr>
          <a:xfrm>
            <a:off x="396225" y="18972"/>
            <a:ext cx="11318727" cy="685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платформы «Умный 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(регион)»</a:t>
            </a:r>
            <a:endParaRPr lang="ru-RU" sz="2000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" name="Группа 151"/>
          <p:cNvGrpSpPr/>
          <p:nvPr/>
        </p:nvGrpSpPr>
        <p:grpSpPr>
          <a:xfrm>
            <a:off x="1734686" y="558000"/>
            <a:ext cx="7305675" cy="6300000"/>
            <a:chOff x="1736579" y="195724"/>
            <a:chExt cx="7305675" cy="630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b="1722"/>
            <a:stretch/>
          </p:blipFill>
          <p:spPr>
            <a:xfrm>
              <a:off x="1736579" y="195724"/>
              <a:ext cx="7305675" cy="6300000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5098472" y="3877965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Блок-схема: перфолента 16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110505" y="2810644"/>
              <a:ext cx="773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Минск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5004315" y="2980246"/>
              <a:ext cx="152037" cy="1538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998218" y="3118421"/>
              <a:ext cx="101085" cy="100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603806" y="2624417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570344" y="2433917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0344" y="2217596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Молодечно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6489" y="2431101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Борисов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624283" y="2220869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Блок-схема: перфолента 13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4588245" y="2034944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Блок-схема: перфолента 26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5014966" y="4591329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077821" y="4260738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31423" y="3993116"/>
              <a:ext cx="5864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Слуцк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315" y="4564949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Солигорск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5033427" y="4187781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лок-схема: перфолента 36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6193763" y="4360559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64295" y="4105319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Бобруйск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14812" y="3952762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лок-схема: перфолента 33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901205" y="3219105"/>
              <a:ext cx="933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Могилев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5071911" y="2630470"/>
              <a:ext cx="290945" cy="436419"/>
              <a:chOff x="9634451" y="3404061"/>
              <a:chExt cx="1122219" cy="1575263"/>
            </a:xfrm>
            <a:solidFill>
              <a:srgbClr val="573625"/>
            </a:solidFill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Блок-схема: перфолента 42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7031445" y="2740540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Блок-схема: перфолента 9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6960532" y="1318694"/>
              <a:ext cx="101085" cy="100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101201" y="2212633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966409" y="778172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232469" y="1464678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18221" y="708598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01205" y="1373460"/>
              <a:ext cx="933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Витебск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6998218" y="932617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Блок-схема: перфолента 51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5987996" y="376087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Блок-схема: перфолента 54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37760" y="312690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Блок-схема: перфолента 57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867932" y="816274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Полоцк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29542" y="726862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Новополоцк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5250020" y="1082728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Блок-схема: перфолента 62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201669" y="1471170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Глубокое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3885400" y="2079683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204139" y="2281472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3546407" y="2912401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431562" y="4126009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987090" y="4055821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2307570" y="3134248"/>
              <a:ext cx="101085" cy="100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22163" y="2911479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Лида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7368" y="2085675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Островец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68019" y="2314343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Сморгонь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4221282" y="1902055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Блок-схема: перфолента 75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>
              <a:off x="3896613" y="1699829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Блок-схема: перфолента 78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3565820" y="2516800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Блок-схема: перфолента 84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2340408" y="2754289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Блок-схема: перфолента 87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233955" y="3196021"/>
              <a:ext cx="933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Могилев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2450507" y="3749098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Блок-схема: перфолента 91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004849" y="3671848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Блок-схема: перфолента 94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2280475" y="4133780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Свислочь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76691" y="3851403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Зельва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3773142" y="4127297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2987089" y="4818865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3788571" y="5261224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112404" y="5333523"/>
              <a:ext cx="101085" cy="100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44511" y="5341449"/>
              <a:ext cx="933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Брест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" name="Группа 102"/>
            <p:cNvGrpSpPr/>
            <p:nvPr/>
          </p:nvGrpSpPr>
          <p:grpSpPr>
            <a:xfrm>
              <a:off x="2144511" y="4947446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Блок-схема: перфолента 104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6" name="Группа 105"/>
            <p:cNvGrpSpPr/>
            <p:nvPr/>
          </p:nvGrpSpPr>
          <p:grpSpPr>
            <a:xfrm>
              <a:off x="3789786" y="3720108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107" name="Скругленный прямоугольник 106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Блок-схема: перфолента 107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3808381" y="4854750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110" name="Скругленный прямоугольник 109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Блок-схема: перфолента 110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2" name="Группа 111"/>
            <p:cNvGrpSpPr/>
            <p:nvPr/>
          </p:nvGrpSpPr>
          <p:grpSpPr>
            <a:xfrm>
              <a:off x="3004849" y="4429863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113" name="Скругленный прямоугольник 112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Блок-схема: перфолента 113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652687" y="4839871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Береза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881433" y="5073051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Пинск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323291" y="4137874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Барановичи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8" name="Группа 117"/>
            <p:cNvGrpSpPr/>
            <p:nvPr/>
          </p:nvGrpSpPr>
          <p:grpSpPr>
            <a:xfrm>
              <a:off x="7116416" y="1816734"/>
              <a:ext cx="290945" cy="436419"/>
              <a:chOff x="9634451" y="3404061"/>
              <a:chExt cx="1122219" cy="1575263"/>
            </a:xfrm>
            <a:solidFill>
              <a:srgbClr val="573625"/>
            </a:solidFill>
          </p:grpSpPr>
          <p:sp>
            <p:nvSpPr>
              <p:cNvPr id="119" name="Скругленный прямоугольник 118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Блок-схема: перфолента 119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7124729" y="2068649"/>
              <a:ext cx="7726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Орша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743637" y="4997866"/>
              <a:ext cx="101085" cy="100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646624" y="5098550"/>
              <a:ext cx="933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Гомель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7" name="Группа 126"/>
            <p:cNvGrpSpPr/>
            <p:nvPr/>
          </p:nvGrpSpPr>
          <p:grpSpPr>
            <a:xfrm>
              <a:off x="7776864" y="4619985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Блок-схема: перфолента 128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0" name="Овал 129"/>
            <p:cNvSpPr/>
            <p:nvPr/>
          </p:nvSpPr>
          <p:spPr>
            <a:xfrm>
              <a:off x="6375947" y="5579183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1" name="Группа 130"/>
            <p:cNvGrpSpPr/>
            <p:nvPr/>
          </p:nvGrpSpPr>
          <p:grpSpPr>
            <a:xfrm>
              <a:off x="6395757" y="5172709"/>
              <a:ext cx="290945" cy="436419"/>
              <a:chOff x="9634451" y="3404061"/>
              <a:chExt cx="1122219" cy="1575263"/>
            </a:xfrm>
            <a:solidFill>
              <a:srgbClr val="F7E8E3"/>
            </a:solidFill>
          </p:grpSpPr>
          <p:sp>
            <p:nvSpPr>
              <p:cNvPr id="132" name="Скругленный прямоугольник 131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Блок-схема: перфолента 132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6468809" y="5391010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Мозырь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053687" y="4517963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Жлобин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7239689" y="4481278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7258344" y="4101625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Блок-схема: перфолента 136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5932150" y="4799660"/>
              <a:ext cx="10477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Светлогорск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6720971" y="4797700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4" name="Группа 143"/>
            <p:cNvGrpSpPr/>
            <p:nvPr/>
          </p:nvGrpSpPr>
          <p:grpSpPr>
            <a:xfrm>
              <a:off x="6743024" y="4414526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145" name="Скругленный прямоугольник 144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Блок-схема: перфолента 145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7521191" y="4280153"/>
              <a:ext cx="9350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Корма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569256" y="4231241"/>
              <a:ext cx="65367" cy="65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9" name="Группа 148"/>
            <p:cNvGrpSpPr/>
            <p:nvPr/>
          </p:nvGrpSpPr>
          <p:grpSpPr>
            <a:xfrm>
              <a:off x="7591309" y="3848067"/>
              <a:ext cx="290945" cy="421873"/>
              <a:chOff x="9634451" y="3404061"/>
              <a:chExt cx="1122219" cy="1575263"/>
            </a:xfrm>
            <a:solidFill>
              <a:srgbClr val="04323A"/>
            </a:solidFill>
          </p:grpSpPr>
          <p:sp>
            <p:nvSpPr>
              <p:cNvPr id="150" name="Скругленный прямоугольник 149"/>
              <p:cNvSpPr/>
              <p:nvPr/>
            </p:nvSpPr>
            <p:spPr>
              <a:xfrm>
                <a:off x="9634451" y="3404061"/>
                <a:ext cx="116378" cy="15752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Блок-схема: перфолента 150"/>
              <p:cNvSpPr/>
              <p:nvPr/>
            </p:nvSpPr>
            <p:spPr>
              <a:xfrm>
                <a:off x="9750830" y="3404061"/>
                <a:ext cx="1005840" cy="743990"/>
              </a:xfrm>
              <a:prstGeom prst="flowChartPunchedTa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54" name="Рисунок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09315"/>
            <a:ext cx="2524860" cy="613568"/>
          </a:xfrm>
          <a:prstGeom prst="rect">
            <a:avLst/>
          </a:prstGeom>
        </p:spPr>
      </p:pic>
      <p:sp>
        <p:nvSpPr>
          <p:cNvPr id="155" name="Прямоугольник 154"/>
          <p:cNvSpPr/>
          <p:nvPr/>
        </p:nvSpPr>
        <p:spPr>
          <a:xfrm>
            <a:off x="8356795" y="812552"/>
            <a:ext cx="3687561" cy="2477582"/>
          </a:xfrm>
          <a:prstGeom prst="rect">
            <a:avLst/>
          </a:prstGeom>
          <a:solidFill>
            <a:srgbClr val="0B8EAB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1" name="Группа 160"/>
          <p:cNvGrpSpPr/>
          <p:nvPr/>
        </p:nvGrpSpPr>
        <p:grpSpPr>
          <a:xfrm>
            <a:off x="8535102" y="881339"/>
            <a:ext cx="290945" cy="436419"/>
            <a:chOff x="8907784" y="874158"/>
            <a:chExt cx="290945" cy="436419"/>
          </a:xfrm>
          <a:solidFill>
            <a:srgbClr val="573625"/>
          </a:solidFill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8907784" y="874158"/>
              <a:ext cx="30172" cy="4364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Блок-схема: перфолента 159"/>
            <p:cNvSpPr/>
            <p:nvPr/>
          </p:nvSpPr>
          <p:spPr>
            <a:xfrm>
              <a:off x="8937956" y="874158"/>
              <a:ext cx="260773" cy="206119"/>
            </a:xfrm>
            <a:prstGeom prst="flowChartPunchedTa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2" name="Прямоугольник 161"/>
          <p:cNvSpPr/>
          <p:nvPr/>
        </p:nvSpPr>
        <p:spPr>
          <a:xfrm>
            <a:off x="8884579" y="796832"/>
            <a:ext cx="3151613" cy="553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 Разработка I </a:t>
            </a:r>
            <a:r>
              <a:rPr lang="ru-RU" sz="12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очереди платформы </a:t>
            </a:r>
            <a:r>
              <a:rPr lang="ru-RU" sz="12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ее апробация</a:t>
            </a:r>
            <a:endParaRPr lang="ru-RU" sz="1050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8543714" y="1472350"/>
            <a:ext cx="290945" cy="436419"/>
            <a:chOff x="8907784" y="874158"/>
            <a:chExt cx="290945" cy="436419"/>
          </a:xfrm>
        </p:grpSpPr>
        <p:sp>
          <p:nvSpPr>
            <p:cNvPr id="164" name="Скругленный прямоугольник 163"/>
            <p:cNvSpPr/>
            <p:nvPr/>
          </p:nvSpPr>
          <p:spPr>
            <a:xfrm>
              <a:off x="8907784" y="874158"/>
              <a:ext cx="30172" cy="436419"/>
            </a:xfrm>
            <a:prstGeom prst="roundRect">
              <a:avLst/>
            </a:prstGeom>
            <a:solidFill>
              <a:srgbClr val="F7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Блок-схема: перфолента 164"/>
            <p:cNvSpPr/>
            <p:nvPr/>
          </p:nvSpPr>
          <p:spPr>
            <a:xfrm>
              <a:off x="8937956" y="874158"/>
              <a:ext cx="260773" cy="206119"/>
            </a:xfrm>
            <a:prstGeom prst="flowChartPunchedTape">
              <a:avLst/>
            </a:prstGeom>
            <a:solidFill>
              <a:srgbClr val="F7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6" name="Прямоугольник 165"/>
          <p:cNvSpPr/>
          <p:nvPr/>
        </p:nvSpPr>
        <p:spPr>
          <a:xfrm>
            <a:off x="8854092" y="1380700"/>
            <a:ext cx="3182100" cy="105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– 2025 гг. Разработка II и III очереди платформы, </a:t>
            </a:r>
            <a:r>
              <a:rPr lang="ru-RU" sz="12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апробация, </a:t>
            </a:r>
            <a:r>
              <a:rPr lang="ru-RU" sz="12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отладка и их опытная </a:t>
            </a:r>
            <a:r>
              <a:rPr lang="ru-RU" sz="12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эксплуатация, ввод </a:t>
            </a:r>
            <a:r>
              <a:rPr lang="ru-RU" sz="12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эксплуатацию и ее интеграция в цифровую экосистему умных городов </a:t>
            </a:r>
            <a:endParaRPr lang="ru-RU" sz="1050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7" name="Группа 166"/>
          <p:cNvGrpSpPr/>
          <p:nvPr/>
        </p:nvGrpSpPr>
        <p:grpSpPr>
          <a:xfrm>
            <a:off x="8543714" y="2577686"/>
            <a:ext cx="290945" cy="436419"/>
            <a:chOff x="8907784" y="874158"/>
            <a:chExt cx="290945" cy="436419"/>
          </a:xfrm>
          <a:solidFill>
            <a:srgbClr val="04323A"/>
          </a:solidFill>
        </p:grpSpPr>
        <p:sp>
          <p:nvSpPr>
            <p:cNvPr id="168" name="Скругленный прямоугольник 167"/>
            <p:cNvSpPr/>
            <p:nvPr/>
          </p:nvSpPr>
          <p:spPr>
            <a:xfrm>
              <a:off x="8907784" y="874158"/>
              <a:ext cx="30172" cy="4364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Блок-схема: перфолента 168"/>
            <p:cNvSpPr/>
            <p:nvPr/>
          </p:nvSpPr>
          <p:spPr>
            <a:xfrm>
              <a:off x="8937956" y="874158"/>
              <a:ext cx="260773" cy="206119"/>
            </a:xfrm>
            <a:prstGeom prst="flowChartPunchedTa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8864831" y="2483578"/>
            <a:ext cx="3139559" cy="691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</a:t>
            </a:r>
            <a:r>
              <a:rPr lang="ru-RU" sz="12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типовой Концепции развития «умных городов» в Республике </a:t>
            </a:r>
            <a:r>
              <a:rPr lang="ru-RU" sz="12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и </a:t>
            </a:r>
            <a:r>
              <a:rPr lang="ru-RU" sz="12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«</a:t>
            </a:r>
            <a:r>
              <a:rPr lang="ru-RU" sz="12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дорожных карт»</a:t>
            </a:r>
            <a:endParaRPr lang="ru-RU" sz="1050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09315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960" y="222834"/>
            <a:ext cx="8162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в стране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реализуется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значительное количество   «умных» цифровых решений, в том числе созданных за государственные средства, которые можно интегрировать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цифровую платформу «Умный город».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проекта будет определен перечень государственных информационных систем и ресурсов, подлежащих интеграции в рамках создания и внедрения платформы «Умный город».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556" y="2850196"/>
            <a:ext cx="814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с этой целью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 рассмотреть возможность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 теоретические и практические компетенции различных организаций – и государственных и негосударственных.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806" y="4478984"/>
            <a:ext cx="9683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перспективы интеграции всех платформенных решений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общегосударственных целей цифровизации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внедрения технологий «умных городов», определенных Главой государства и Правительством, и масштабов поставленных задач,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организовать данную работу на базе рабочих групп в регионах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 учетом уже созданных) для реализации локальных задач цифровизации.</a:t>
            </a:r>
            <a:endParaRPr lang="ru-RU" sz="2000" b="1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2" y="2564050"/>
            <a:ext cx="2912779" cy="1820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641" y="414516"/>
            <a:ext cx="2757055" cy="18380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168" y="4095750"/>
            <a:ext cx="1425418" cy="20014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0497" y="6340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31867" y="1995747"/>
            <a:ext cx="8202757" cy="1787237"/>
          </a:xfrm>
          <a:prstGeom prst="rect">
            <a:avLst/>
          </a:prstGeom>
          <a:solidFill>
            <a:srgbClr val="F7E8E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64485" y="5981699"/>
            <a:ext cx="2379865" cy="725899"/>
          </a:xfrm>
          <a:prstGeom prst="rect">
            <a:avLst/>
          </a:prstGeom>
          <a:solidFill>
            <a:srgbClr val="F7E8E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97" y="6037865"/>
            <a:ext cx="2524860" cy="6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25" y="306318"/>
            <a:ext cx="1167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</a:t>
            </a:r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инфраструктуры Беларуси 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интенсификации цифровых взаимодействий можно отметить </a:t>
            </a:r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следующее!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0500" y="1506557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7098" r="11575" b="4911"/>
          <a:stretch/>
        </p:blipFill>
        <p:spPr>
          <a:xfrm>
            <a:off x="0" y="1744444"/>
            <a:ext cx="4139999" cy="511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39999" y="1865696"/>
            <a:ext cx="7556701" cy="646331"/>
          </a:xfrm>
          <a:prstGeom prst="rect">
            <a:avLst/>
          </a:prstGeom>
          <a:solidFill>
            <a:srgbClr val="F7E8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Волоконно-оптические линии связи </a:t>
            </a:r>
            <a:r>
              <a:rPr lang="ru-RU" u="sng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квартире 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многоквартирной застройки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99" y="2572865"/>
            <a:ext cx="7556701" cy="646331"/>
          </a:xfrm>
          <a:prstGeom prst="rect">
            <a:avLst/>
          </a:prstGeom>
          <a:solidFill>
            <a:srgbClr val="D1DC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учреждения образования и здравоохранения </a:t>
            </a:r>
            <a:r>
              <a:rPr lang="ru-RU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</a:t>
            </a:r>
            <a:r>
              <a:rPr lang="ru-RU" u="sng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широкополосный доступ в сеть Интернет</a:t>
            </a:r>
            <a:endParaRPr lang="ru-RU" u="sng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99" y="3280034"/>
            <a:ext cx="7556701" cy="646331"/>
          </a:xfrm>
          <a:prstGeom prst="rect">
            <a:avLst/>
          </a:prstGeom>
          <a:solidFill>
            <a:srgbClr val="F7E8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 млн. абонентов </a:t>
            </a:r>
            <a:r>
              <a:rPr lang="ru-RU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стационарного 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ШПД</a:t>
            </a:r>
          </a:p>
          <a:p>
            <a:pPr algn="ctr"/>
            <a:r>
              <a:rPr lang="ru-RU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млн. абонентов </a:t>
            </a:r>
            <a:r>
              <a:rPr lang="en-US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-телефонии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9999" y="3987203"/>
            <a:ext cx="7556701" cy="646331"/>
          </a:xfrm>
          <a:prstGeom prst="rect">
            <a:avLst/>
          </a:prstGeom>
          <a:solidFill>
            <a:srgbClr val="D1DC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11,67 млн. 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абонентов сотовой подвижной электросвязи, </a:t>
            </a:r>
          </a:p>
          <a:p>
            <a:pPr algn="ctr"/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доступа в сеть Интернет пользуются </a:t>
            </a:r>
            <a:r>
              <a:rPr lang="ru-RU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абонентов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286125" y="1858553"/>
            <a:ext cx="823913" cy="567568"/>
            <a:chOff x="3259931" y="1813109"/>
            <a:chExt cx="913405" cy="611751"/>
          </a:xfrm>
        </p:grpSpPr>
        <p:sp>
          <p:nvSpPr>
            <p:cNvPr id="18" name="Диагональная полоса 17"/>
            <p:cNvSpPr/>
            <p:nvPr/>
          </p:nvSpPr>
          <p:spPr>
            <a:xfrm>
              <a:off x="3588369" y="1813109"/>
              <a:ext cx="584967" cy="610097"/>
            </a:xfrm>
            <a:prstGeom prst="diagStripe">
              <a:avLst>
                <a:gd name="adj" fmla="val 67787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 rot="5400000">
              <a:off x="3268342" y="2104833"/>
              <a:ext cx="311616" cy="328438"/>
            </a:xfrm>
            <a:prstGeom prst="diagStripe">
              <a:avLst>
                <a:gd name="adj" fmla="val 36950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86125" y="2575719"/>
            <a:ext cx="853876" cy="566035"/>
            <a:chOff x="3226714" y="1813109"/>
            <a:chExt cx="946622" cy="610099"/>
          </a:xfrm>
        </p:grpSpPr>
        <p:sp>
          <p:nvSpPr>
            <p:cNvPr id="23" name="Диагональная полоса 22"/>
            <p:cNvSpPr/>
            <p:nvPr/>
          </p:nvSpPr>
          <p:spPr>
            <a:xfrm>
              <a:off x="3588369" y="1813109"/>
              <a:ext cx="584967" cy="610097"/>
            </a:xfrm>
            <a:prstGeom prst="diagStripe">
              <a:avLst>
                <a:gd name="adj" fmla="val 67787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Диагональная полоса 23"/>
            <p:cNvSpPr/>
            <p:nvPr/>
          </p:nvSpPr>
          <p:spPr>
            <a:xfrm rot="5400000">
              <a:off x="3240691" y="2075530"/>
              <a:ext cx="333701" cy="361655"/>
            </a:xfrm>
            <a:prstGeom prst="diagStripe">
              <a:avLst>
                <a:gd name="adj" fmla="val 40600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83742" y="3283299"/>
            <a:ext cx="853876" cy="566035"/>
            <a:chOff x="3226714" y="1813109"/>
            <a:chExt cx="946622" cy="610099"/>
          </a:xfrm>
        </p:grpSpPr>
        <p:sp>
          <p:nvSpPr>
            <p:cNvPr id="26" name="Диагональная полоса 25"/>
            <p:cNvSpPr/>
            <p:nvPr/>
          </p:nvSpPr>
          <p:spPr>
            <a:xfrm>
              <a:off x="3588369" y="1813109"/>
              <a:ext cx="584967" cy="610097"/>
            </a:xfrm>
            <a:prstGeom prst="diagStripe">
              <a:avLst>
                <a:gd name="adj" fmla="val 67787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Диагональная полоса 26"/>
            <p:cNvSpPr/>
            <p:nvPr/>
          </p:nvSpPr>
          <p:spPr>
            <a:xfrm rot="5400000">
              <a:off x="3240691" y="2075530"/>
              <a:ext cx="333701" cy="361655"/>
            </a:xfrm>
            <a:prstGeom prst="diagStripe">
              <a:avLst>
                <a:gd name="adj" fmla="val 40600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86124" y="4012664"/>
            <a:ext cx="853876" cy="566035"/>
            <a:chOff x="3226714" y="1813109"/>
            <a:chExt cx="946622" cy="610099"/>
          </a:xfrm>
        </p:grpSpPr>
        <p:sp>
          <p:nvSpPr>
            <p:cNvPr id="29" name="Диагональная полоса 28"/>
            <p:cNvSpPr/>
            <p:nvPr/>
          </p:nvSpPr>
          <p:spPr>
            <a:xfrm>
              <a:off x="3588369" y="1813109"/>
              <a:ext cx="584967" cy="610097"/>
            </a:xfrm>
            <a:prstGeom prst="diagStripe">
              <a:avLst>
                <a:gd name="adj" fmla="val 67787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Диагональная полоса 29"/>
            <p:cNvSpPr/>
            <p:nvPr/>
          </p:nvSpPr>
          <p:spPr>
            <a:xfrm rot="5400000">
              <a:off x="3240691" y="2075530"/>
              <a:ext cx="333701" cy="361655"/>
            </a:xfrm>
            <a:prstGeom prst="diagStripe">
              <a:avLst>
                <a:gd name="adj" fmla="val 40600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283742" y="4759340"/>
            <a:ext cx="853876" cy="566035"/>
            <a:chOff x="3226714" y="1813109"/>
            <a:chExt cx="946622" cy="610099"/>
          </a:xfrm>
        </p:grpSpPr>
        <p:sp>
          <p:nvSpPr>
            <p:cNvPr id="32" name="Диагональная полоса 31"/>
            <p:cNvSpPr/>
            <p:nvPr/>
          </p:nvSpPr>
          <p:spPr>
            <a:xfrm>
              <a:off x="3588369" y="1813109"/>
              <a:ext cx="584967" cy="610097"/>
            </a:xfrm>
            <a:prstGeom prst="diagStripe">
              <a:avLst>
                <a:gd name="adj" fmla="val 67787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Диагональная полоса 32"/>
            <p:cNvSpPr/>
            <p:nvPr/>
          </p:nvSpPr>
          <p:spPr>
            <a:xfrm rot="5400000">
              <a:off x="3240691" y="2075530"/>
              <a:ext cx="333701" cy="361655"/>
            </a:xfrm>
            <a:prstGeom prst="diagStripe">
              <a:avLst>
                <a:gd name="adj" fmla="val 40600"/>
              </a:avLst>
            </a:prstGeom>
            <a:solidFill>
              <a:srgbClr val="0B8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139999" y="4727058"/>
            <a:ext cx="7556701" cy="584775"/>
          </a:xfrm>
          <a:prstGeom prst="rect">
            <a:avLst/>
          </a:prstGeom>
          <a:solidFill>
            <a:srgbClr val="F7E8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6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99,9 % </a:t>
            </a:r>
            <a:r>
              <a:rPr lang="ru-RU" sz="16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доступны  </a:t>
            </a:r>
            <a:r>
              <a:rPr lang="ru-RU" sz="16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2G и 3G на </a:t>
            </a:r>
            <a:r>
              <a:rPr lang="ru-RU" sz="1600" b="1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98 % </a:t>
            </a:r>
            <a:r>
              <a:rPr lang="ru-RU" sz="16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страны,</a:t>
            </a:r>
          </a:p>
          <a:p>
            <a:pPr algn="ctr"/>
            <a:r>
              <a:rPr lang="ru-RU" sz="16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LTE – </a:t>
            </a:r>
            <a:r>
              <a:rPr lang="ru-RU" sz="16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95 %</a:t>
            </a:r>
            <a:r>
              <a:rPr lang="ru-RU" sz="16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населения и </a:t>
            </a:r>
            <a:r>
              <a:rPr lang="ru-RU" sz="16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58,6 %</a:t>
            </a:r>
            <a:r>
              <a:rPr lang="ru-RU" sz="16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территории страны</a:t>
            </a:r>
            <a:endParaRPr lang="ru-RU" sz="1600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0497" y="63409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24352" y="2810564"/>
            <a:ext cx="2171702" cy="2190750"/>
          </a:xfrm>
          <a:prstGeom prst="ellipse">
            <a:avLst/>
          </a:prstGeom>
          <a:solidFill>
            <a:srgbClr val="D1DCDE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B8EAB"/>
                </a:solidFill>
              </a:rPr>
              <a:t>2,4</a:t>
            </a:r>
            <a:r>
              <a:rPr lang="ru-RU" sz="8000" dirty="0" smtClean="0">
                <a:solidFill>
                  <a:srgbClr val="0B8EAB"/>
                </a:solidFill>
              </a:rPr>
              <a:t> </a:t>
            </a:r>
            <a:r>
              <a:rPr lang="ru-RU" sz="2000" dirty="0" smtClean="0">
                <a:solidFill>
                  <a:srgbClr val="0B8EAB"/>
                </a:solidFill>
              </a:rPr>
              <a:t>млрд долл. США</a:t>
            </a:r>
            <a:endParaRPr lang="ru-RU" sz="2000" dirty="0">
              <a:solidFill>
                <a:srgbClr val="0B8EA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205" y="350192"/>
            <a:ext cx="1167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результат – наблюдаются </a:t>
            </a:r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положительные тенденции влияния «цифры» 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национальную экономику!</a:t>
            </a:r>
            <a:endParaRPr lang="ru-RU" sz="2800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1925" y="1535132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5749" y="1853425"/>
            <a:ext cx="7556701" cy="369332"/>
          </a:xfrm>
          <a:prstGeom prst="rect">
            <a:avLst/>
          </a:prstGeom>
          <a:solidFill>
            <a:srgbClr val="F7E8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первое полугодие 2021 г. по направлению «Информация и связь»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53" y="5001314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добавленная стоимость </a:t>
            </a:r>
            <a:endParaRPr lang="ru-RU" sz="2000" dirty="0" smtClean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48627" y="2810564"/>
            <a:ext cx="2171702" cy="2190750"/>
          </a:xfrm>
          <a:prstGeom prst="ellipse">
            <a:avLst/>
          </a:prstGeom>
          <a:solidFill>
            <a:srgbClr val="04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107,3</a:t>
            </a:r>
            <a:r>
              <a:rPr lang="ru-RU" sz="8000" b="1" dirty="0">
                <a:solidFill>
                  <a:schemeClr val="bg1"/>
                </a:solidFill>
              </a:rPr>
              <a:t> </a:t>
            </a:r>
            <a:r>
              <a:rPr lang="ru-RU" sz="80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%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6128" y="5001314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добавленной стоимости </a:t>
            </a:r>
            <a:endParaRPr lang="ru-RU" sz="2000" dirty="0" smtClean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782880" y="2821697"/>
            <a:ext cx="2171702" cy="2190750"/>
          </a:xfrm>
          <a:prstGeom prst="ellipse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573625"/>
                </a:solidFill>
              </a:rPr>
              <a:t>7,7</a:t>
            </a:r>
            <a:r>
              <a:rPr lang="ru-RU" sz="8000" dirty="0" smtClean="0">
                <a:solidFill>
                  <a:srgbClr val="573625"/>
                </a:solidFill>
              </a:rPr>
              <a:t> </a:t>
            </a:r>
            <a:r>
              <a:rPr lang="ru-RU" sz="3200" dirty="0" smtClean="0">
                <a:solidFill>
                  <a:srgbClr val="573625"/>
                </a:solidFill>
              </a:rPr>
              <a:t>%</a:t>
            </a:r>
            <a:endParaRPr lang="ru-RU" sz="2000" dirty="0">
              <a:solidFill>
                <a:srgbClr val="57362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0381" y="5012447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</a:t>
            </a:r>
            <a:r>
              <a:rPr lang="ru-RU" sz="20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 в структуре ВВП</a:t>
            </a:r>
            <a:endParaRPr lang="ru-RU" sz="2000" dirty="0" smtClean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497" y="63409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84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3454"/>
          <a:stretch/>
        </p:blipFill>
        <p:spPr>
          <a:xfrm>
            <a:off x="6502125" y="1682170"/>
            <a:ext cx="5472000" cy="337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26" y="306318"/>
            <a:ext cx="60886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Очевидным международным признанием результатов работы Беларуси в данном направлении, а также подтверждением грамотного планирования и реализации программ цифрового развития в стране являются </a:t>
            </a:r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устойчивые позиции Республики Беларусь в международных рейтингах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официально публикуемых признанными международными учреждениями, с которыми </a:t>
            </a:r>
            <a:r>
              <a:rPr lang="ru-RU" sz="2800" u="sng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успешно развивает международное сотрудничество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 smtClean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497" y="63409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407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69" y="2193704"/>
            <a:ext cx="3124981" cy="3812477"/>
          </a:xfrm>
          <a:prstGeom prst="rect">
            <a:avLst/>
          </a:prstGeom>
        </p:spPr>
      </p:pic>
      <p:graphicFrame>
        <p:nvGraphicFramePr>
          <p:cNvPr id="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676643"/>
              </p:ext>
            </p:extLst>
          </p:nvPr>
        </p:nvGraphicFramePr>
        <p:xfrm>
          <a:off x="1956251" y="4267200"/>
          <a:ext cx="7567296" cy="244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3472179" y="1646685"/>
            <a:ext cx="2352675" cy="2286000"/>
          </a:xfrm>
          <a:prstGeom prst="ellipse">
            <a:avLst/>
          </a:prstGeom>
          <a:solidFill>
            <a:srgbClr val="04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32</a:t>
            </a:r>
            <a:r>
              <a:rPr lang="ru-RU" sz="8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место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90197" y="1590761"/>
            <a:ext cx="1691773" cy="451025"/>
          </a:xfrm>
          <a:prstGeom prst="rect">
            <a:avLst/>
          </a:prstGeom>
          <a:solidFill>
            <a:srgbClr val="D1DCD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 стран </a:t>
            </a:r>
            <a:endParaRPr lang="ru-RU" sz="2000" dirty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42216" y="2387145"/>
            <a:ext cx="1676767" cy="1592046"/>
          </a:xfrm>
          <a:prstGeom prst="ellipse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4323A"/>
                </a:solidFill>
              </a:rPr>
              <a:t>1</a:t>
            </a:r>
            <a:r>
              <a:rPr lang="ru-RU" sz="8000" dirty="0" smtClean="0">
                <a:solidFill>
                  <a:srgbClr val="04323A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4323A"/>
                </a:solidFill>
              </a:rPr>
              <a:t>в регионе</a:t>
            </a:r>
            <a:endParaRPr lang="ru-RU" sz="1600" dirty="0">
              <a:solidFill>
                <a:srgbClr val="04323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525" y="306318"/>
            <a:ext cx="1167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развития информационно-коммуникационных </a:t>
            </a:r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algn="ctr"/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союза электросвязи</a:t>
            </a:r>
            <a:endParaRPr lang="ru-RU" sz="28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4525" y="1358676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916" y="1777366"/>
            <a:ext cx="2322576" cy="23225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497" y="63409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76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796154" y="1669938"/>
            <a:ext cx="2352675" cy="2286000"/>
          </a:xfrm>
          <a:prstGeom prst="ellipse">
            <a:avLst/>
          </a:prstGeom>
          <a:solidFill>
            <a:srgbClr val="D1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B8EAB"/>
                </a:solidFill>
              </a:rPr>
              <a:t>40</a:t>
            </a:r>
            <a:r>
              <a:rPr lang="ru-RU" sz="8000" dirty="0" smtClean="0">
                <a:solidFill>
                  <a:srgbClr val="0B8EAB"/>
                </a:solidFill>
              </a:rPr>
              <a:t> </a:t>
            </a:r>
            <a:r>
              <a:rPr lang="ru-RU" sz="2000" dirty="0" smtClean="0">
                <a:solidFill>
                  <a:srgbClr val="0B8EAB"/>
                </a:solidFill>
              </a:rPr>
              <a:t>место</a:t>
            </a:r>
            <a:endParaRPr lang="ru-RU" sz="2000" dirty="0">
              <a:solidFill>
                <a:srgbClr val="0B8EA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90197" y="1590761"/>
            <a:ext cx="1691773" cy="451025"/>
          </a:xfrm>
          <a:prstGeom prst="rect">
            <a:avLst/>
          </a:prstGeom>
          <a:solidFill>
            <a:srgbClr val="F7E8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 страны </a:t>
            </a:r>
            <a:endParaRPr lang="ru-RU" sz="2000" dirty="0">
              <a:solidFill>
                <a:srgbClr val="573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550" y="172485"/>
            <a:ext cx="1167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к электронному </a:t>
            </a:r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правительству</a:t>
            </a:r>
          </a:p>
          <a:p>
            <a:pPr algn="ctr"/>
            <a:r>
              <a:rPr lang="en-US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Nations E-Government Survey</a:t>
            </a:r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4525" y="1358676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990569"/>
              </p:ext>
            </p:extLst>
          </p:nvPr>
        </p:nvGraphicFramePr>
        <p:xfrm>
          <a:off x="1762126" y="4267199"/>
          <a:ext cx="7818488" cy="229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93" y="2659370"/>
            <a:ext cx="2322576" cy="2322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100" y="1437853"/>
            <a:ext cx="2724150" cy="2724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0497" y="63409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4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6425" y="982110"/>
            <a:ext cx="5810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целях, совершенствования механизмов управления процессами цифрового развития государства Минсвязи подготовлен и  в настоящее время находится в завершающей стадии подписания </a:t>
            </a:r>
            <a:r>
              <a:rPr lang="ru-RU" sz="20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Указа Президента Республики Беларусь «Об органе государственного регулирования в сфере цифрового развития и некоторых вопросах информатизации»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 определяет </a:t>
            </a:r>
            <a:r>
              <a:rPr lang="ru-RU" sz="2000" u="sng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связи и информатизации  госорганом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i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ответственным за создание и развитие единой архитектуры цифровизации,  осуществляющим единую государственную политику в сфере цифрового развития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5" y="895349"/>
            <a:ext cx="5083561" cy="5083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497" y="63409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49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40" y="6218840"/>
            <a:ext cx="2524860" cy="61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550" y="210585"/>
            <a:ext cx="1167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задач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определенных </a:t>
            </a:r>
            <a:r>
              <a:rPr lang="ru-RU" sz="2800" u="sng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Указом,</a:t>
            </a:r>
            <a:r>
              <a:rPr lang="ru-RU" sz="28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4523" y="882426"/>
            <a:ext cx="11820525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1502758"/>
            <a:ext cx="4095750" cy="4095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475" y="1196143"/>
            <a:ext cx="80105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Выстроить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(вертикаль) управления </a:t>
            </a: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цифровизацией.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госорганов и регионов максимально легкие условия получения финансирования на цифровые проекты и их </a:t>
            </a: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разветвленную сеть «офисов цифровизации», позволяющую максимально задействовать и развить все имеющиеся в государственном секторе и регионах </a:t>
            </a: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Выстроить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инфраструктурную сеть хранения и передачи данных, обеспечивающую минимальные затраты и задел на </a:t>
            </a: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«бесшовное» движение данных, как на территории Беларуси, так и в межгосударственном </a:t>
            </a: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Закрепить </a:t>
            </a:r>
            <a:r>
              <a:rPr lang="ru-RU" sz="20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цифровизации для сфер экономики и регионов.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497" y="63409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53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1936</Words>
  <Application>Microsoft Office PowerPoint</Application>
  <PresentationFormat>Широкоэкранный</PresentationFormat>
  <Paragraphs>199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Экспериментальная зона «Умный квартал» на базе г. Орша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Соловьев Евгений Владимирович</dc:creator>
  <cp:lastModifiedBy>Шорр Елена Александровна</cp:lastModifiedBy>
  <cp:revision>60</cp:revision>
  <dcterms:created xsi:type="dcterms:W3CDTF">2021-09-13T07:50:06Z</dcterms:created>
  <dcterms:modified xsi:type="dcterms:W3CDTF">2021-09-15T14:37:50Z</dcterms:modified>
</cp:coreProperties>
</file>